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58" r:id="rId3"/>
    <p:sldId id="273" r:id="rId4"/>
    <p:sldId id="285" r:id="rId5"/>
    <p:sldId id="274" r:id="rId6"/>
    <p:sldId id="275" r:id="rId7"/>
    <p:sldId id="276" r:id="rId8"/>
    <p:sldId id="278" r:id="rId9"/>
    <p:sldId id="279" r:id="rId10"/>
    <p:sldId id="288" r:id="rId11"/>
    <p:sldId id="291" r:id="rId12"/>
    <p:sldId id="292" r:id="rId13"/>
    <p:sldId id="293" r:id="rId14"/>
    <p:sldId id="297" r:id="rId15"/>
    <p:sldId id="286" r:id="rId16"/>
    <p:sldId id="294" r:id="rId17"/>
    <p:sldId id="295" r:id="rId18"/>
    <p:sldId id="296" r:id="rId19"/>
    <p:sldId id="283" r:id="rId20"/>
    <p:sldId id="282" r:id="rId21"/>
    <p:sldId id="277" r:id="rId22"/>
    <p:sldId id="298" r:id="rId23"/>
    <p:sldId id="284" r:id="rId24"/>
    <p:sldId id="28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F482"/>
    <a:srgbClr val="5AF0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37" autoAdjust="0"/>
  </p:normalViewPr>
  <p:slideViewPr>
    <p:cSldViewPr snapToGrid="0">
      <p:cViewPr varScale="1">
        <p:scale>
          <a:sx n="77" d="100"/>
          <a:sy n="77" d="100"/>
        </p:scale>
        <p:origin x="4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D40202-A35E-416D-B6BA-4FEF5423E180}" type="datetimeFigureOut">
              <a:rPr lang="en-001" smtClean="0"/>
              <a:t>29/04/2024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C1BBF-34AC-4E5B-81EC-685B7DA41C31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40187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2D288-E94D-4429-B987-86933DBBFE3B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769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2386A-315D-415D-B7B5-7EB587CD8730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44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AEF24-CAC3-41A7-A0AB-4A2B7398BBA1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87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6498E-C529-4466-829A-81670B26D783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7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2A1EA-F6C9-434B-BC85-0DA4A63D3004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51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C61D7-FB2F-460F-8DF1-A228151A3D16}" type="datetime1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8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A1B2B-E074-472E-A5B5-7C0E960A080D}" type="datetime1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465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039C-26F3-42F1-A987-BE95F65CFFAE}" type="datetime1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75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BCC1D-B827-42E4-ADC5-90AB073CF5A4}" type="datetime1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44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191C0C0-A637-4455-BC5F-2CA17FBE0539}" type="datetime1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665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7F25-8714-4291-A681-1D4D212B34C0}" type="datetime1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892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E3D3311-8B18-49C1-AFC2-AC1214C5BA08}" type="datetime1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Integrative Trajectory Forecasting for Autonomous Vehicles in Mixed Traffic Environments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C868833-F837-46FB-9C77-09C205A3C9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68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306413FA-2DBC-4104-8ADC-F6AB4F39DD4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16644" y="2318200"/>
            <a:ext cx="10928032" cy="15545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Thesis Title: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Integrative Trajectory Forecasting for Autonomous Vehicles in Mixed Traffic Environments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56;p13">
            <a:extLst>
              <a:ext uri="{FF2B5EF4-FFF2-40B4-BE49-F238E27FC236}">
                <a16:creationId xmlns:a16="http://schemas.microsoft.com/office/drawing/2014/main" id="{ECB6CC9E-C4BF-49C0-9471-99CB5A1884EF}"/>
              </a:ext>
            </a:extLst>
          </p:cNvPr>
          <p:cNvSpPr txBox="1"/>
          <p:nvPr/>
        </p:nvSpPr>
        <p:spPr>
          <a:xfrm>
            <a:off x="992059" y="4605788"/>
            <a:ext cx="5730166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Supervised By:                                                                               </a:t>
            </a:r>
            <a:endParaRPr sz="1800" b="1" dirty="0">
              <a:solidFill>
                <a:schemeClr val="dk1"/>
              </a:solidFill>
              <a:latin typeface="Times New Roman" panose="02020603050405020304" pitchFamily="18" charset="0"/>
              <a:ea typeface="Georgia"/>
              <a:cs typeface="Times New Roman" panose="02020603050405020304" pitchFamily="18" charset="0"/>
              <a:sym typeface="Georgi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Md </a:t>
            </a:r>
            <a:r>
              <a:rPr lang="en-GB" dirty="0" err="1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Rakibul</a:t>
            </a: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 Haque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Lecturer,                                                                                                                                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Dept. of Computer Science &amp; Engineering, RUET.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Georgia"/>
              <a:cs typeface="Times New Roman" panose="02020603050405020304" pitchFamily="18" charset="0"/>
              <a:sym typeface="Georgia"/>
            </a:endParaRPr>
          </a:p>
        </p:txBody>
      </p:sp>
      <p:sp>
        <p:nvSpPr>
          <p:cNvPr id="6" name="Google Shape;58;p13">
            <a:extLst>
              <a:ext uri="{FF2B5EF4-FFF2-40B4-BE49-F238E27FC236}">
                <a16:creationId xmlns:a16="http://schemas.microsoft.com/office/drawing/2014/main" id="{A9698E3F-E230-4589-B311-BC1F5F490B86}"/>
              </a:ext>
            </a:extLst>
          </p:cNvPr>
          <p:cNvSpPr txBox="1"/>
          <p:nvPr/>
        </p:nvSpPr>
        <p:spPr>
          <a:xfrm>
            <a:off x="7729977" y="4605788"/>
            <a:ext cx="3763085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Presented By: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Md. Nazmul Hossain                                                                                                                                                                                                                         ID :</a:t>
            </a:r>
            <a:r>
              <a:rPr lang="en-GB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1803170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" name="Picture 9" descr="A logo with text and symbols&#10;&#10;Description automatically generated">
            <a:extLst>
              <a:ext uri="{FF2B5EF4-FFF2-40B4-BE49-F238E27FC236}">
                <a16:creationId xmlns:a16="http://schemas.microsoft.com/office/drawing/2014/main" id="{594399B6-B669-E7D7-C688-E100581F7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059" y="535698"/>
            <a:ext cx="1171512" cy="1266316"/>
          </a:xfrm>
          <a:prstGeom prst="rect">
            <a:avLst/>
          </a:prstGeo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0664F508-73E5-3C08-DFFC-3E031AC4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44EB8F9-6F61-CA01-C5E0-2501AA2B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C554826-14A9-6103-5E43-D5655B0C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</a:t>
            </a:fld>
            <a:endParaRPr lang="en-US" sz="1800" dirty="0"/>
          </a:p>
        </p:txBody>
      </p:sp>
      <p:sp>
        <p:nvSpPr>
          <p:cNvPr id="2" name="Google Shape;54;p13">
            <a:extLst>
              <a:ext uri="{FF2B5EF4-FFF2-40B4-BE49-F238E27FC236}">
                <a16:creationId xmlns:a16="http://schemas.microsoft.com/office/drawing/2014/main" id="{BA82DF37-CF4E-BE9D-BFED-F5C2DE632DCA}"/>
              </a:ext>
            </a:extLst>
          </p:cNvPr>
          <p:cNvSpPr txBox="1">
            <a:spLocks/>
          </p:cNvSpPr>
          <p:nvPr/>
        </p:nvSpPr>
        <p:spPr>
          <a:xfrm>
            <a:off x="2352942" y="337792"/>
            <a:ext cx="6972168" cy="155455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&amp; Engineering</a:t>
            </a:r>
          </a:p>
        </p:txBody>
      </p:sp>
    </p:spTree>
    <p:extLst>
      <p:ext uri="{BB962C8B-B14F-4D97-AF65-F5344CB8AC3E}">
        <p14:creationId xmlns:p14="http://schemas.microsoft.com/office/powerpoint/2010/main" val="133308201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BBACC40-CD29-EB4A-6201-516173DF00F4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0F188F4-EEED-5533-60B7-FE31898F7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430"/>
            <a:ext cx="12192000" cy="58427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07A5B3-4903-3E77-F06B-9219364B13EB}"/>
              </a:ext>
            </a:extLst>
          </p:cNvPr>
          <p:cNvSpPr txBox="1"/>
          <p:nvPr/>
        </p:nvSpPr>
        <p:spPr>
          <a:xfrm>
            <a:off x="1902973" y="5833691"/>
            <a:ext cx="76794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 – 3: Methodology.</a:t>
            </a:r>
            <a:endParaRPr lang="en-001" sz="1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3F9A1D47-136F-5D94-7258-8C2BD8FE25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5DC8F5AF-31CA-3C97-5E7C-74C48960B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6CCBA313-4CD9-284E-956F-C351ACED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10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2906947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AF1DA0-193E-01E6-97E2-A83577E1116D}"/>
              </a:ext>
            </a:extLst>
          </p:cNvPr>
          <p:cNvSpPr/>
          <p:nvPr/>
        </p:nvSpPr>
        <p:spPr>
          <a:xfrm>
            <a:off x="-13063" y="-13063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(CONT’D)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35BC8A1-E418-E797-A978-083F26401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275" y="846290"/>
            <a:ext cx="7677150" cy="491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880718-F344-0251-4BAF-957676B03AA6}"/>
              </a:ext>
            </a:extLst>
          </p:cNvPr>
          <p:cNvSpPr txBox="1"/>
          <p:nvPr/>
        </p:nvSpPr>
        <p:spPr>
          <a:xfrm>
            <a:off x="1639926" y="5911070"/>
            <a:ext cx="8887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 – 4: Model Flow Chart.</a:t>
            </a:r>
            <a:endParaRPr lang="en-001" sz="1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0A868542-FBFF-A0E9-300C-6C6A9EE2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D019E798-1E19-1B25-B09E-9FC30DDE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E44963A8-8AF9-37AD-389A-B3BDB5D4B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11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7114633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E6804A-6412-B4EF-82C0-C0EB61E7FA97}"/>
              </a:ext>
            </a:extLst>
          </p:cNvPr>
          <p:cNvSpPr/>
          <p:nvPr/>
        </p:nvSpPr>
        <p:spPr>
          <a:xfrm>
            <a:off x="-26126" y="-13063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(CONT’D)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4D2BAEF-EDC8-340C-5C31-F25C73836412}"/>
              </a:ext>
            </a:extLst>
          </p:cNvPr>
          <p:cNvSpPr/>
          <p:nvPr/>
        </p:nvSpPr>
        <p:spPr>
          <a:xfrm>
            <a:off x="457968" y="992778"/>
            <a:ext cx="470647" cy="389965"/>
          </a:xfrm>
          <a:prstGeom prst="rightArrow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011368-56A3-3618-DC01-D2BAC3152B99}"/>
              </a:ext>
            </a:extLst>
          </p:cNvPr>
          <p:cNvSpPr txBox="1"/>
          <p:nvPr/>
        </p:nvSpPr>
        <p:spPr>
          <a:xfrm>
            <a:off x="1045391" y="945623"/>
            <a:ext cx="4868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Model Architecture</a:t>
            </a:r>
            <a:endParaRPr lang="en-001" sz="24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8047B1C-04D7-36F7-FF88-CC3BD4906A91}"/>
              </a:ext>
            </a:extLst>
          </p:cNvPr>
          <p:cNvSpPr/>
          <p:nvPr/>
        </p:nvSpPr>
        <p:spPr>
          <a:xfrm>
            <a:off x="1045391" y="2415741"/>
            <a:ext cx="3300548" cy="2403565"/>
          </a:xfrm>
          <a:prstGeom prst="round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84077BB-D858-F82B-FB27-556230E944FD}"/>
              </a:ext>
            </a:extLst>
          </p:cNvPr>
          <p:cNvSpPr/>
          <p:nvPr/>
        </p:nvSpPr>
        <p:spPr>
          <a:xfrm>
            <a:off x="1381885" y="3389651"/>
            <a:ext cx="2468880" cy="875212"/>
          </a:xfrm>
          <a:prstGeom prst="ellipse">
            <a:avLst/>
          </a:prstGeom>
          <a:solidFill>
            <a:srgbClr val="5EF4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3" name="Moon 22">
            <a:extLst>
              <a:ext uri="{FF2B5EF4-FFF2-40B4-BE49-F238E27FC236}">
                <a16:creationId xmlns:a16="http://schemas.microsoft.com/office/drawing/2014/main" id="{2D74BB4C-F77E-80D8-11E3-82B4CED69A00}"/>
              </a:ext>
            </a:extLst>
          </p:cNvPr>
          <p:cNvSpPr/>
          <p:nvPr/>
        </p:nvSpPr>
        <p:spPr>
          <a:xfrm rot="784686">
            <a:off x="1311453" y="3009454"/>
            <a:ext cx="1566774" cy="701962"/>
          </a:xfrm>
          <a:prstGeom prst="moon">
            <a:avLst>
              <a:gd name="adj" fmla="val 62500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92872EC-7C35-D73E-B3CD-3E2FF84864F4}"/>
              </a:ext>
            </a:extLst>
          </p:cNvPr>
          <p:cNvSpPr/>
          <p:nvPr/>
        </p:nvSpPr>
        <p:spPr>
          <a:xfrm>
            <a:off x="2578099" y="3507632"/>
            <a:ext cx="235132" cy="219784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ADD3C06-2E3B-57CA-576E-A178074C433E}"/>
              </a:ext>
            </a:extLst>
          </p:cNvPr>
          <p:cNvSpPr/>
          <p:nvPr/>
        </p:nvSpPr>
        <p:spPr>
          <a:xfrm>
            <a:off x="2025105" y="3098327"/>
            <a:ext cx="166744" cy="226009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0AA2271-B561-25BB-908A-394499617174}"/>
              </a:ext>
            </a:extLst>
          </p:cNvPr>
          <p:cNvSpPr/>
          <p:nvPr/>
        </p:nvSpPr>
        <p:spPr>
          <a:xfrm>
            <a:off x="1628863" y="3211538"/>
            <a:ext cx="166744" cy="226009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7D3436-C2B7-CE0E-C9A6-17340F8EA9B2}"/>
              </a:ext>
            </a:extLst>
          </p:cNvPr>
          <p:cNvSpPr/>
          <p:nvPr/>
        </p:nvSpPr>
        <p:spPr>
          <a:xfrm>
            <a:off x="2208134" y="3865282"/>
            <a:ext cx="166744" cy="226009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D019F27-561A-B069-D46D-C69D0B744FD3}"/>
              </a:ext>
            </a:extLst>
          </p:cNvPr>
          <p:cNvSpPr/>
          <p:nvPr/>
        </p:nvSpPr>
        <p:spPr>
          <a:xfrm>
            <a:off x="1684216" y="3653116"/>
            <a:ext cx="166744" cy="226009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E19A28E-C4F5-BE4A-7A66-967900FDC471}"/>
              </a:ext>
            </a:extLst>
          </p:cNvPr>
          <p:cNvSpPr/>
          <p:nvPr/>
        </p:nvSpPr>
        <p:spPr>
          <a:xfrm>
            <a:off x="3015705" y="3911859"/>
            <a:ext cx="166744" cy="226009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C5A7A5-D687-106E-6EC5-CB6B85100FB1}"/>
              </a:ext>
            </a:extLst>
          </p:cNvPr>
          <p:cNvSpPr/>
          <p:nvPr/>
        </p:nvSpPr>
        <p:spPr>
          <a:xfrm>
            <a:off x="5443221" y="2719051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GRU</a:t>
            </a:r>
            <a:endParaRPr lang="en-001" sz="16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B2D3B93-A3EE-EBE2-A12D-2D17289976C0}"/>
              </a:ext>
            </a:extLst>
          </p:cNvPr>
          <p:cNvSpPr/>
          <p:nvPr/>
        </p:nvSpPr>
        <p:spPr>
          <a:xfrm>
            <a:off x="10776446" y="3853679"/>
            <a:ext cx="1169380" cy="4488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001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EADCC9B-857C-98FC-9CA0-39C4A6B39EA6}"/>
              </a:ext>
            </a:extLst>
          </p:cNvPr>
          <p:cNvSpPr/>
          <p:nvPr/>
        </p:nvSpPr>
        <p:spPr>
          <a:xfrm>
            <a:off x="4751368" y="2641774"/>
            <a:ext cx="240703" cy="5764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ED16B37-E64D-9AE5-F62D-81A1FAA36873}"/>
              </a:ext>
            </a:extLst>
          </p:cNvPr>
          <p:cNvCxnSpPr>
            <a:cxnSpLocks/>
          </p:cNvCxnSpPr>
          <p:nvPr/>
        </p:nvCxnSpPr>
        <p:spPr>
          <a:xfrm>
            <a:off x="4751368" y="27851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A6929A7-F248-CE34-D2AD-84E7DFA14861}"/>
              </a:ext>
            </a:extLst>
          </p:cNvPr>
          <p:cNvCxnSpPr>
            <a:cxnSpLocks/>
          </p:cNvCxnSpPr>
          <p:nvPr/>
        </p:nvCxnSpPr>
        <p:spPr>
          <a:xfrm>
            <a:off x="4751368" y="29375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9F37760-0413-2F1F-0CEC-997938924449}"/>
              </a:ext>
            </a:extLst>
          </p:cNvPr>
          <p:cNvCxnSpPr>
            <a:cxnSpLocks/>
          </p:cNvCxnSpPr>
          <p:nvPr/>
        </p:nvCxnSpPr>
        <p:spPr>
          <a:xfrm>
            <a:off x="4751368" y="30899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E27C911-335E-93C8-1210-5013C4290C45}"/>
              </a:ext>
            </a:extLst>
          </p:cNvPr>
          <p:cNvSpPr/>
          <p:nvPr/>
        </p:nvSpPr>
        <p:spPr>
          <a:xfrm>
            <a:off x="4797088" y="2695114"/>
            <a:ext cx="240703" cy="5764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87281FE-EC14-244F-D3AB-F16C3C900B0C}"/>
              </a:ext>
            </a:extLst>
          </p:cNvPr>
          <p:cNvCxnSpPr>
            <a:cxnSpLocks/>
          </p:cNvCxnSpPr>
          <p:nvPr/>
        </p:nvCxnSpPr>
        <p:spPr>
          <a:xfrm>
            <a:off x="4797088" y="28385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F628D9F-769E-DA53-FFC8-F21AACD88924}"/>
              </a:ext>
            </a:extLst>
          </p:cNvPr>
          <p:cNvCxnSpPr>
            <a:cxnSpLocks/>
          </p:cNvCxnSpPr>
          <p:nvPr/>
        </p:nvCxnSpPr>
        <p:spPr>
          <a:xfrm>
            <a:off x="4797088" y="29909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79C0663-0DFA-48B6-6EE7-BECFEE0D2832}"/>
              </a:ext>
            </a:extLst>
          </p:cNvPr>
          <p:cNvCxnSpPr>
            <a:cxnSpLocks/>
          </p:cNvCxnSpPr>
          <p:nvPr/>
        </p:nvCxnSpPr>
        <p:spPr>
          <a:xfrm>
            <a:off x="4797088" y="31433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9EBFD5A3-3942-1125-0820-85C0B251E4EA}"/>
              </a:ext>
            </a:extLst>
          </p:cNvPr>
          <p:cNvSpPr/>
          <p:nvPr/>
        </p:nvSpPr>
        <p:spPr>
          <a:xfrm>
            <a:off x="4690408" y="3632374"/>
            <a:ext cx="240703" cy="5764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8B94816-787D-601F-3A68-FD5D11ADC673}"/>
              </a:ext>
            </a:extLst>
          </p:cNvPr>
          <p:cNvCxnSpPr>
            <a:cxnSpLocks/>
          </p:cNvCxnSpPr>
          <p:nvPr/>
        </p:nvCxnSpPr>
        <p:spPr>
          <a:xfrm>
            <a:off x="4690408" y="37757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1AF5F2-A210-BF46-6597-00F2FD58FFAE}"/>
              </a:ext>
            </a:extLst>
          </p:cNvPr>
          <p:cNvCxnSpPr>
            <a:cxnSpLocks/>
          </p:cNvCxnSpPr>
          <p:nvPr/>
        </p:nvCxnSpPr>
        <p:spPr>
          <a:xfrm>
            <a:off x="4690408" y="39281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E5D4E91-59B4-8243-5C89-4D35EF507B7B}"/>
              </a:ext>
            </a:extLst>
          </p:cNvPr>
          <p:cNvCxnSpPr>
            <a:cxnSpLocks/>
          </p:cNvCxnSpPr>
          <p:nvPr/>
        </p:nvCxnSpPr>
        <p:spPr>
          <a:xfrm>
            <a:off x="4690408" y="40805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5B1757C-CEC4-D077-9D1F-736E5BB8C1FB}"/>
              </a:ext>
            </a:extLst>
          </p:cNvPr>
          <p:cNvSpPr/>
          <p:nvPr/>
        </p:nvSpPr>
        <p:spPr>
          <a:xfrm>
            <a:off x="4736128" y="3685714"/>
            <a:ext cx="240703" cy="5764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EBDF638-285D-0F75-A674-61D69F38C89B}"/>
              </a:ext>
            </a:extLst>
          </p:cNvPr>
          <p:cNvCxnSpPr>
            <a:cxnSpLocks/>
          </p:cNvCxnSpPr>
          <p:nvPr/>
        </p:nvCxnSpPr>
        <p:spPr>
          <a:xfrm>
            <a:off x="4736128" y="38291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535C419-5E2E-31C1-BC00-C8A9AB8782BC}"/>
              </a:ext>
            </a:extLst>
          </p:cNvPr>
          <p:cNvCxnSpPr>
            <a:cxnSpLocks/>
          </p:cNvCxnSpPr>
          <p:nvPr/>
        </p:nvCxnSpPr>
        <p:spPr>
          <a:xfrm>
            <a:off x="4736128" y="39815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C537CB-546A-F81C-54EA-DB4D182FE67E}"/>
              </a:ext>
            </a:extLst>
          </p:cNvPr>
          <p:cNvCxnSpPr>
            <a:cxnSpLocks/>
          </p:cNvCxnSpPr>
          <p:nvPr/>
        </p:nvCxnSpPr>
        <p:spPr>
          <a:xfrm>
            <a:off x="4736128" y="413393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51050331-60AB-9C83-1116-B09E769A4583}"/>
              </a:ext>
            </a:extLst>
          </p:cNvPr>
          <p:cNvSpPr/>
          <p:nvPr/>
        </p:nvSpPr>
        <p:spPr>
          <a:xfrm>
            <a:off x="4766608" y="3754294"/>
            <a:ext cx="240703" cy="576406"/>
          </a:xfrm>
          <a:prstGeom prst="rect">
            <a:avLst/>
          </a:prstGeom>
          <a:solidFill>
            <a:srgbClr val="5EF4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E31E5FF-E072-3B31-1C99-5D2E3B4C2357}"/>
              </a:ext>
            </a:extLst>
          </p:cNvPr>
          <p:cNvCxnSpPr>
            <a:cxnSpLocks/>
          </p:cNvCxnSpPr>
          <p:nvPr/>
        </p:nvCxnSpPr>
        <p:spPr>
          <a:xfrm>
            <a:off x="4766608" y="389771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E8051DA-584D-FD6D-E328-2D743C7CB852}"/>
              </a:ext>
            </a:extLst>
          </p:cNvPr>
          <p:cNvCxnSpPr>
            <a:cxnSpLocks/>
          </p:cNvCxnSpPr>
          <p:nvPr/>
        </p:nvCxnSpPr>
        <p:spPr>
          <a:xfrm>
            <a:off x="4766608" y="405011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D7B6520-A0A4-FE2D-5401-10821E8FAFF5}"/>
              </a:ext>
            </a:extLst>
          </p:cNvPr>
          <p:cNvCxnSpPr>
            <a:cxnSpLocks/>
          </p:cNvCxnSpPr>
          <p:nvPr/>
        </p:nvCxnSpPr>
        <p:spPr>
          <a:xfrm>
            <a:off x="4766608" y="420251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55CC9954-7CAC-639E-75AF-F609473BBC70}"/>
              </a:ext>
            </a:extLst>
          </p:cNvPr>
          <p:cNvSpPr/>
          <p:nvPr/>
        </p:nvSpPr>
        <p:spPr>
          <a:xfrm>
            <a:off x="4812328" y="3807634"/>
            <a:ext cx="240703" cy="576406"/>
          </a:xfrm>
          <a:prstGeom prst="rect">
            <a:avLst/>
          </a:prstGeom>
          <a:solidFill>
            <a:srgbClr val="5EF4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C45FE91-C13F-147D-A98B-A50C211BD6AB}"/>
              </a:ext>
            </a:extLst>
          </p:cNvPr>
          <p:cNvCxnSpPr>
            <a:cxnSpLocks/>
          </p:cNvCxnSpPr>
          <p:nvPr/>
        </p:nvCxnSpPr>
        <p:spPr>
          <a:xfrm>
            <a:off x="4812328" y="395105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4096911-551B-8456-453D-44915ED1ED82}"/>
              </a:ext>
            </a:extLst>
          </p:cNvPr>
          <p:cNvCxnSpPr>
            <a:cxnSpLocks/>
          </p:cNvCxnSpPr>
          <p:nvPr/>
        </p:nvCxnSpPr>
        <p:spPr>
          <a:xfrm>
            <a:off x="4812328" y="410345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2FFDFEB-8E5C-A98C-C3FE-B05D5348649D}"/>
              </a:ext>
            </a:extLst>
          </p:cNvPr>
          <p:cNvCxnSpPr>
            <a:cxnSpLocks/>
          </p:cNvCxnSpPr>
          <p:nvPr/>
        </p:nvCxnSpPr>
        <p:spPr>
          <a:xfrm>
            <a:off x="4812328" y="425585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D9CEFABD-8B11-A666-0B5A-9A62439772CF}"/>
              </a:ext>
            </a:extLst>
          </p:cNvPr>
          <p:cNvSpPr/>
          <p:nvPr/>
        </p:nvSpPr>
        <p:spPr>
          <a:xfrm>
            <a:off x="4865668" y="3860974"/>
            <a:ext cx="240703" cy="576406"/>
          </a:xfrm>
          <a:prstGeom prst="rect">
            <a:avLst/>
          </a:prstGeom>
          <a:solidFill>
            <a:srgbClr val="5EF48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1EC1E55-2726-D43D-8A93-E649D797AD1B}"/>
              </a:ext>
            </a:extLst>
          </p:cNvPr>
          <p:cNvCxnSpPr>
            <a:cxnSpLocks/>
          </p:cNvCxnSpPr>
          <p:nvPr/>
        </p:nvCxnSpPr>
        <p:spPr>
          <a:xfrm>
            <a:off x="4865668" y="40043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94BF14F-91D2-A777-EA21-85BF9AAF2A33}"/>
              </a:ext>
            </a:extLst>
          </p:cNvPr>
          <p:cNvCxnSpPr>
            <a:cxnSpLocks/>
          </p:cNvCxnSpPr>
          <p:nvPr/>
        </p:nvCxnSpPr>
        <p:spPr>
          <a:xfrm>
            <a:off x="4865668" y="41567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FD50336-D4C1-F836-9C2F-6DAA121FBFC2}"/>
              </a:ext>
            </a:extLst>
          </p:cNvPr>
          <p:cNvCxnSpPr>
            <a:cxnSpLocks/>
          </p:cNvCxnSpPr>
          <p:nvPr/>
        </p:nvCxnSpPr>
        <p:spPr>
          <a:xfrm>
            <a:off x="4865668" y="4309197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9DCA4D40-67C4-38A8-2C5E-9F80C99BBBC8}"/>
              </a:ext>
            </a:extLst>
          </p:cNvPr>
          <p:cNvSpPr/>
          <p:nvPr/>
        </p:nvSpPr>
        <p:spPr>
          <a:xfrm>
            <a:off x="5443221" y="3992977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GRU</a:t>
            </a:r>
            <a:endParaRPr lang="en-001" sz="16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F73F75D-C47B-4E4B-9857-A38F40967122}"/>
              </a:ext>
            </a:extLst>
          </p:cNvPr>
          <p:cNvSpPr/>
          <p:nvPr/>
        </p:nvSpPr>
        <p:spPr>
          <a:xfrm>
            <a:off x="420191" y="3309728"/>
            <a:ext cx="240703" cy="576406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B20E574-BC8B-0B5B-6B3D-A2A67AF094FF}"/>
              </a:ext>
            </a:extLst>
          </p:cNvPr>
          <p:cNvCxnSpPr>
            <a:cxnSpLocks/>
          </p:cNvCxnSpPr>
          <p:nvPr/>
        </p:nvCxnSpPr>
        <p:spPr>
          <a:xfrm>
            <a:off x="420191" y="3453151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85C27DF-87EE-EC26-8001-9ED170342420}"/>
              </a:ext>
            </a:extLst>
          </p:cNvPr>
          <p:cNvCxnSpPr>
            <a:cxnSpLocks/>
          </p:cNvCxnSpPr>
          <p:nvPr/>
        </p:nvCxnSpPr>
        <p:spPr>
          <a:xfrm>
            <a:off x="420191" y="3605551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02C340B-DCFD-9A16-7966-CC3175707EC0}"/>
              </a:ext>
            </a:extLst>
          </p:cNvPr>
          <p:cNvCxnSpPr>
            <a:cxnSpLocks/>
          </p:cNvCxnSpPr>
          <p:nvPr/>
        </p:nvCxnSpPr>
        <p:spPr>
          <a:xfrm>
            <a:off x="420191" y="3757951"/>
            <a:ext cx="24070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962F599B-8F72-6C84-8DB3-A7741B0C7D62}"/>
              </a:ext>
            </a:extLst>
          </p:cNvPr>
          <p:cNvSpPr/>
          <p:nvPr/>
        </p:nvSpPr>
        <p:spPr>
          <a:xfrm>
            <a:off x="6573521" y="2731751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Conv1</a:t>
            </a:r>
            <a:endParaRPr lang="en-001" sz="16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E7151D4-12E1-E572-706A-149332A9D04D}"/>
              </a:ext>
            </a:extLst>
          </p:cNvPr>
          <p:cNvSpPr/>
          <p:nvPr/>
        </p:nvSpPr>
        <p:spPr>
          <a:xfrm>
            <a:off x="7703821" y="2744451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Conv2</a:t>
            </a:r>
            <a:endParaRPr lang="en-001" sz="16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F717A09-DBB1-75D0-BC1A-B03387463900}"/>
              </a:ext>
            </a:extLst>
          </p:cNvPr>
          <p:cNvSpPr/>
          <p:nvPr/>
        </p:nvSpPr>
        <p:spPr>
          <a:xfrm>
            <a:off x="6625301" y="3997994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Conv1</a:t>
            </a:r>
            <a:endParaRPr lang="en-001" sz="16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827A4CF-FAA2-B752-401A-B4E1C4DD459A}"/>
              </a:ext>
            </a:extLst>
          </p:cNvPr>
          <p:cNvSpPr/>
          <p:nvPr/>
        </p:nvSpPr>
        <p:spPr>
          <a:xfrm>
            <a:off x="7703821" y="3990514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Conv2</a:t>
            </a:r>
            <a:endParaRPr lang="en-001" sz="16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F9644CA-24FE-DAA3-DAB8-6CA34A48C381}"/>
              </a:ext>
            </a:extLst>
          </p:cNvPr>
          <p:cNvSpPr/>
          <p:nvPr/>
        </p:nvSpPr>
        <p:spPr>
          <a:xfrm>
            <a:off x="5455921" y="5047077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GRU</a:t>
            </a:r>
            <a:endParaRPr lang="en-001" sz="16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352A5EB-69B1-EF87-F096-7095C2A8F67F}"/>
              </a:ext>
            </a:extLst>
          </p:cNvPr>
          <p:cNvSpPr/>
          <p:nvPr/>
        </p:nvSpPr>
        <p:spPr>
          <a:xfrm>
            <a:off x="6638001" y="5052094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Conv1</a:t>
            </a:r>
            <a:endParaRPr lang="en-001" sz="1600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5736981-D2E8-DBDC-AD70-072B7822710A}"/>
              </a:ext>
            </a:extLst>
          </p:cNvPr>
          <p:cNvSpPr/>
          <p:nvPr/>
        </p:nvSpPr>
        <p:spPr>
          <a:xfrm>
            <a:off x="7716521" y="5044614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Conv2</a:t>
            </a:r>
            <a:endParaRPr lang="en-001" sz="1600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D4AB835-6F8B-BBA3-0D31-BAECAAE0EBD3}"/>
              </a:ext>
            </a:extLst>
          </p:cNvPr>
          <p:cNvSpPr/>
          <p:nvPr/>
        </p:nvSpPr>
        <p:spPr>
          <a:xfrm>
            <a:off x="8953500" y="3860974"/>
            <a:ext cx="407568" cy="408906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+</a:t>
            </a:r>
            <a:endParaRPr lang="en-001" dirty="0">
              <a:solidFill>
                <a:schemeClr val="tx1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E68AC3F-4CB9-491A-2E56-661F377BB816}"/>
              </a:ext>
            </a:extLst>
          </p:cNvPr>
          <p:cNvSpPr/>
          <p:nvPr/>
        </p:nvSpPr>
        <p:spPr>
          <a:xfrm>
            <a:off x="9711466" y="3942114"/>
            <a:ext cx="714582" cy="2718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GRU</a:t>
            </a:r>
            <a:endParaRPr lang="en-001" sz="1600" dirty="0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DD2848B-1249-B122-AABC-56B1A0CEC99C}"/>
              </a:ext>
            </a:extLst>
          </p:cNvPr>
          <p:cNvCxnSpPr>
            <a:cxnSpLocks/>
          </p:cNvCxnSpPr>
          <p:nvPr/>
        </p:nvCxnSpPr>
        <p:spPr>
          <a:xfrm>
            <a:off x="1948905" y="2952837"/>
            <a:ext cx="2665303" cy="2540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F26870F-EEA5-E235-4940-D4C081DF7920}"/>
              </a:ext>
            </a:extLst>
          </p:cNvPr>
          <p:cNvCxnSpPr/>
          <p:nvPr/>
        </p:nvCxnSpPr>
        <p:spPr>
          <a:xfrm>
            <a:off x="1948905" y="2952837"/>
            <a:ext cx="0" cy="33339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D17842D-03DC-29DD-11C3-9C48F702FC2F}"/>
              </a:ext>
            </a:extLst>
          </p:cNvPr>
          <p:cNvCxnSpPr>
            <a:cxnSpLocks/>
          </p:cNvCxnSpPr>
          <p:nvPr/>
        </p:nvCxnSpPr>
        <p:spPr>
          <a:xfrm>
            <a:off x="3378200" y="3956137"/>
            <a:ext cx="1210608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11BCC44-CC51-D747-5045-87265D8989FE}"/>
              </a:ext>
            </a:extLst>
          </p:cNvPr>
          <p:cNvCxnSpPr>
            <a:cxnSpLocks/>
          </p:cNvCxnSpPr>
          <p:nvPr/>
        </p:nvCxnSpPr>
        <p:spPr>
          <a:xfrm>
            <a:off x="5093671" y="2876637"/>
            <a:ext cx="324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F4E5079-9AE7-30B3-3D85-88185A1A73CA}"/>
              </a:ext>
            </a:extLst>
          </p:cNvPr>
          <p:cNvCxnSpPr>
            <a:cxnSpLocks/>
          </p:cNvCxnSpPr>
          <p:nvPr/>
        </p:nvCxnSpPr>
        <p:spPr>
          <a:xfrm>
            <a:off x="6223971" y="28766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77D4C47-A894-C32F-88A1-39C7EABE5ABC}"/>
              </a:ext>
            </a:extLst>
          </p:cNvPr>
          <p:cNvCxnSpPr>
            <a:cxnSpLocks/>
          </p:cNvCxnSpPr>
          <p:nvPr/>
        </p:nvCxnSpPr>
        <p:spPr>
          <a:xfrm>
            <a:off x="7354271" y="28893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7D027A89-CFD8-7300-8823-28871953A510}"/>
              </a:ext>
            </a:extLst>
          </p:cNvPr>
          <p:cNvCxnSpPr>
            <a:cxnSpLocks/>
          </p:cNvCxnSpPr>
          <p:nvPr/>
        </p:nvCxnSpPr>
        <p:spPr>
          <a:xfrm>
            <a:off x="5131771" y="4133937"/>
            <a:ext cx="324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692AFF41-3D7C-D73D-5713-898381DE22B8}"/>
              </a:ext>
            </a:extLst>
          </p:cNvPr>
          <p:cNvCxnSpPr>
            <a:cxnSpLocks/>
          </p:cNvCxnSpPr>
          <p:nvPr/>
        </p:nvCxnSpPr>
        <p:spPr>
          <a:xfrm>
            <a:off x="6262071" y="41339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114949A-999E-D2B7-C364-EA0CAB670EF3}"/>
              </a:ext>
            </a:extLst>
          </p:cNvPr>
          <p:cNvCxnSpPr>
            <a:cxnSpLocks/>
          </p:cNvCxnSpPr>
          <p:nvPr/>
        </p:nvCxnSpPr>
        <p:spPr>
          <a:xfrm>
            <a:off x="7392371" y="41466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38F4A4F-44B2-DD6F-C4C9-A4E7CEC9D213}"/>
              </a:ext>
            </a:extLst>
          </p:cNvPr>
          <p:cNvCxnSpPr>
            <a:cxnSpLocks/>
          </p:cNvCxnSpPr>
          <p:nvPr/>
        </p:nvCxnSpPr>
        <p:spPr>
          <a:xfrm flipV="1">
            <a:off x="526505" y="5162637"/>
            <a:ext cx="4916566" cy="1270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9F425BD-E615-44A9-2F2A-FAD41253646A}"/>
              </a:ext>
            </a:extLst>
          </p:cNvPr>
          <p:cNvCxnSpPr>
            <a:cxnSpLocks/>
          </p:cNvCxnSpPr>
          <p:nvPr/>
        </p:nvCxnSpPr>
        <p:spPr>
          <a:xfrm>
            <a:off x="6274771" y="51753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BDC2288-C0B8-DF72-1F4A-466F7C41847E}"/>
              </a:ext>
            </a:extLst>
          </p:cNvPr>
          <p:cNvCxnSpPr>
            <a:cxnSpLocks/>
          </p:cNvCxnSpPr>
          <p:nvPr/>
        </p:nvCxnSpPr>
        <p:spPr>
          <a:xfrm>
            <a:off x="7405071" y="51880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1566A0E-B37C-8995-7F6A-40E50201CF07}"/>
              </a:ext>
            </a:extLst>
          </p:cNvPr>
          <p:cNvCxnSpPr>
            <a:cxnSpLocks/>
          </p:cNvCxnSpPr>
          <p:nvPr/>
        </p:nvCxnSpPr>
        <p:spPr>
          <a:xfrm>
            <a:off x="539205" y="3905337"/>
            <a:ext cx="0" cy="12700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FF46B488-1B67-099B-B01A-D724A87E175D}"/>
              </a:ext>
            </a:extLst>
          </p:cNvPr>
          <p:cNvCxnSpPr>
            <a:cxnSpLocks/>
          </p:cNvCxnSpPr>
          <p:nvPr/>
        </p:nvCxnSpPr>
        <p:spPr>
          <a:xfrm flipH="1" flipV="1">
            <a:off x="660894" y="3632374"/>
            <a:ext cx="1917205" cy="1668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781669AC-49A8-74EE-4A9F-950A116085C5}"/>
              </a:ext>
            </a:extLst>
          </p:cNvPr>
          <p:cNvCxnSpPr>
            <a:cxnSpLocks/>
          </p:cNvCxnSpPr>
          <p:nvPr/>
        </p:nvCxnSpPr>
        <p:spPr>
          <a:xfrm>
            <a:off x="10475746" y="4095837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322DB8ED-1736-20EB-BC0A-41647B53D937}"/>
              </a:ext>
            </a:extLst>
          </p:cNvPr>
          <p:cNvCxnSpPr>
            <a:cxnSpLocks/>
          </p:cNvCxnSpPr>
          <p:nvPr/>
        </p:nvCxnSpPr>
        <p:spPr>
          <a:xfrm>
            <a:off x="9386468" y="4084494"/>
            <a:ext cx="288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6B5429C-3956-1FE6-F00F-33D245738CE6}"/>
              </a:ext>
            </a:extLst>
          </p:cNvPr>
          <p:cNvCxnSpPr>
            <a:cxnSpLocks/>
          </p:cNvCxnSpPr>
          <p:nvPr/>
        </p:nvCxnSpPr>
        <p:spPr>
          <a:xfrm flipV="1">
            <a:off x="8494603" y="4091291"/>
            <a:ext cx="360000" cy="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5E2E68C5-9D76-DF98-2882-0797D400EDC9}"/>
              </a:ext>
            </a:extLst>
          </p:cNvPr>
          <p:cNvCxnSpPr>
            <a:cxnSpLocks/>
          </p:cNvCxnSpPr>
          <p:nvPr/>
        </p:nvCxnSpPr>
        <p:spPr>
          <a:xfrm flipV="1">
            <a:off x="9172103" y="4383391"/>
            <a:ext cx="0" cy="82800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C41D3629-DF64-9797-A1C5-1933ADFB9677}"/>
              </a:ext>
            </a:extLst>
          </p:cNvPr>
          <p:cNvCxnSpPr>
            <a:cxnSpLocks/>
          </p:cNvCxnSpPr>
          <p:nvPr/>
        </p:nvCxnSpPr>
        <p:spPr>
          <a:xfrm flipH="1">
            <a:off x="8487708" y="5199892"/>
            <a:ext cx="67169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C31C462E-3F1F-724F-AD55-104CF1C57E2B}"/>
              </a:ext>
            </a:extLst>
          </p:cNvPr>
          <p:cNvCxnSpPr>
            <a:cxnSpLocks/>
          </p:cNvCxnSpPr>
          <p:nvPr/>
        </p:nvCxnSpPr>
        <p:spPr>
          <a:xfrm>
            <a:off x="9159403" y="2874590"/>
            <a:ext cx="306" cy="900000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D198479-47EF-333D-9AA1-A21B7399CAC0}"/>
              </a:ext>
            </a:extLst>
          </p:cNvPr>
          <p:cNvCxnSpPr>
            <a:cxnSpLocks/>
          </p:cNvCxnSpPr>
          <p:nvPr/>
        </p:nvCxnSpPr>
        <p:spPr>
          <a:xfrm flipH="1">
            <a:off x="8500408" y="2875792"/>
            <a:ext cx="67169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CAE3E45F-6F4C-0C32-B6DA-186AFFEDB79D}"/>
              </a:ext>
            </a:extLst>
          </p:cNvPr>
          <p:cNvSpPr/>
          <p:nvPr/>
        </p:nvSpPr>
        <p:spPr>
          <a:xfrm>
            <a:off x="192552" y="2603415"/>
            <a:ext cx="714582" cy="6047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Ego Agent</a:t>
            </a:r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1817CEED-CF77-D50D-FF99-3BDC7EF1ACED}"/>
              </a:ext>
            </a:extLst>
          </p:cNvPr>
          <p:cNvSpPr/>
          <p:nvPr/>
        </p:nvSpPr>
        <p:spPr>
          <a:xfrm>
            <a:off x="1277653" y="1751826"/>
            <a:ext cx="1266496" cy="457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Horizon Map</a:t>
            </a:r>
            <a:endParaRPr lang="en-001" sz="1600" dirty="0">
              <a:solidFill>
                <a:schemeClr val="tx1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23A5D81-05EC-B434-56BA-320941890658}"/>
              </a:ext>
            </a:extLst>
          </p:cNvPr>
          <p:cNvSpPr/>
          <p:nvPr/>
        </p:nvSpPr>
        <p:spPr>
          <a:xfrm>
            <a:off x="2886125" y="1739514"/>
            <a:ext cx="1512183" cy="4575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Neighbor Map</a:t>
            </a:r>
            <a:endParaRPr lang="en-001" sz="1600" dirty="0">
              <a:solidFill>
                <a:schemeClr val="tx1"/>
              </a:solidFill>
            </a:endParaRP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BD7F889-9082-A3BC-F881-7F8BC7407616}"/>
              </a:ext>
            </a:extLst>
          </p:cNvPr>
          <p:cNvCxnSpPr>
            <a:cxnSpLocks/>
            <a:endCxn id="117" idx="2"/>
          </p:cNvCxnSpPr>
          <p:nvPr/>
        </p:nvCxnSpPr>
        <p:spPr>
          <a:xfrm flipV="1">
            <a:off x="3063878" y="2197030"/>
            <a:ext cx="578339" cy="1488684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E884D3F4-8DB4-A945-4342-D37D1C81EE53}"/>
              </a:ext>
            </a:extLst>
          </p:cNvPr>
          <p:cNvCxnSpPr>
            <a:cxnSpLocks/>
          </p:cNvCxnSpPr>
          <p:nvPr/>
        </p:nvCxnSpPr>
        <p:spPr>
          <a:xfrm flipV="1">
            <a:off x="1795607" y="2197030"/>
            <a:ext cx="0" cy="946307"/>
          </a:xfrm>
          <a:prstGeom prst="straightConnector1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B5A02C7F-A367-C7BF-3B84-D84B348C3920}"/>
              </a:ext>
            </a:extLst>
          </p:cNvPr>
          <p:cNvSpPr txBox="1"/>
          <p:nvPr/>
        </p:nvSpPr>
        <p:spPr>
          <a:xfrm>
            <a:off x="4471951" y="5713421"/>
            <a:ext cx="418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 – 5: GRU-CNN Architecture</a:t>
            </a:r>
            <a:endParaRPr lang="en-001" sz="1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AB3ACBD5-B083-27FA-399B-FA76169775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C08B855E-6A46-03AF-B3C9-CE66213D0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925A2E66-D07C-90DF-F1ED-9F5FBC689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0970817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6DCDF7E-0407-BE1B-15DD-46AD7645E186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Details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2B579E-9D24-3417-D974-84562BA629C5}"/>
              </a:ext>
            </a:extLst>
          </p:cNvPr>
          <p:cNvSpPr txBox="1"/>
          <p:nvPr/>
        </p:nvSpPr>
        <p:spPr>
          <a:xfrm>
            <a:off x="1361281" y="932132"/>
            <a:ext cx="8981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Dataset Name: </a:t>
            </a:r>
            <a:r>
              <a:rPr lang="en-US" sz="2800" dirty="0"/>
              <a:t>NGSIM (Next Generation Simulation)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B9B735-3DDD-FE20-3361-3BE4B79AC9A1}"/>
              </a:ext>
            </a:extLst>
          </p:cNvPr>
          <p:cNvSpPr txBox="1"/>
          <p:nvPr/>
        </p:nvSpPr>
        <p:spPr>
          <a:xfrm>
            <a:off x="1184962" y="1628429"/>
            <a:ext cx="10027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NGSIM dataset originates from the Next Generation Simulation (NGSIM)</a:t>
            </a:r>
            <a:b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program, a project by the U.S. Department of Transportation (DOT) [5]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001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1EFF6-5E95-CB4C-C953-4AC329DC68B4}"/>
              </a:ext>
            </a:extLst>
          </p:cNvPr>
          <p:cNvSpPr txBox="1"/>
          <p:nvPr/>
        </p:nvSpPr>
        <p:spPr>
          <a:xfrm>
            <a:off x="1184961" y="2538240"/>
            <a:ext cx="100275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NGSIM dataset was obtained through the utilization of tower-mounted cameras, providing a bird’s-eye perspective for data collection.</a:t>
            </a:r>
            <a:endParaRPr lang="en-001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861B155-25EB-C89B-D2CC-9BB72FB2A6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71933"/>
              </p:ext>
            </p:extLst>
          </p:nvPr>
        </p:nvGraphicFramePr>
        <p:xfrm>
          <a:off x="6408095" y="4251619"/>
          <a:ext cx="4201788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894">
                  <a:extLst>
                    <a:ext uri="{9D8B030D-6E8A-4147-A177-3AD203B41FA5}">
                      <a16:colId xmlns:a16="http://schemas.microsoft.com/office/drawing/2014/main" val="3923171834"/>
                    </a:ext>
                  </a:extLst>
                </a:gridCol>
                <a:gridCol w="2100894">
                  <a:extLst>
                    <a:ext uri="{9D8B030D-6E8A-4147-A177-3AD203B41FA5}">
                      <a16:colId xmlns:a16="http://schemas.microsoft.com/office/drawing/2014/main" val="1458149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Agent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Avg. Instance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039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Car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981.4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4914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Bike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3.9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9645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28.2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576316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311FC32-CC7A-7E5F-EB38-B74F78A45FC1}"/>
              </a:ext>
            </a:extLst>
          </p:cNvPr>
          <p:cNvSpPr txBox="1"/>
          <p:nvPr/>
        </p:nvSpPr>
        <p:spPr>
          <a:xfrm>
            <a:off x="1184961" y="3801755"/>
            <a:ext cx="330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No. of  Frames: 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10</a:t>
            </a:r>
            <a:r>
              <a:rPr lang="en-US" sz="1800" b="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.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2 </a:t>
            </a:r>
            <a:r>
              <a:rPr lang="en-US" sz="1800" b="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× 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10</a:t>
            </a:r>
            <a:r>
              <a:rPr lang="en-US" sz="1800" b="0" i="0" kern="100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3</a:t>
            </a:r>
            <a:r>
              <a:rPr lang="en-US" sz="2000" b="0" i="0" kern="100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B607DD-E314-F66D-5661-6130C42F66F9}"/>
              </a:ext>
            </a:extLst>
          </p:cNvPr>
          <p:cNvSpPr txBox="1"/>
          <p:nvPr/>
        </p:nvSpPr>
        <p:spPr>
          <a:xfrm>
            <a:off x="1184962" y="4422927"/>
            <a:ext cx="2214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Density: 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1</a:t>
            </a:r>
            <a:r>
              <a:rPr lang="en-US" sz="1800" b="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.</a:t>
            </a:r>
            <a:r>
              <a:rPr lang="en-US" sz="1800" b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85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 </a:t>
            </a:r>
            <a:r>
              <a:rPr lang="en-US" sz="1800" b="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× </a:t>
            </a:r>
            <a:r>
              <a:rPr lang="en-US" sz="1800" b="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10</a:t>
            </a:r>
            <a:r>
              <a:rPr lang="en-US" sz="1800" b="0" i="0" kern="100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Vrinda" panose="020B0502040204020203" pitchFamily="34" charset="0"/>
              </a:rPr>
              <a:t>3</a:t>
            </a:r>
            <a:r>
              <a:rPr lang="en-US" sz="2000" b="0" i="0" kern="100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79F70-9835-19D0-392D-AC0BD2865F71}"/>
              </a:ext>
            </a:extLst>
          </p:cNvPr>
          <p:cNvSpPr txBox="1"/>
          <p:nvPr/>
        </p:nvSpPr>
        <p:spPr>
          <a:xfrm>
            <a:off x="1184961" y="5044099"/>
            <a:ext cx="330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Visibility: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solidFill>
                  <a:srgbClr val="000000"/>
                </a:solidFill>
                <a:latin typeface="Times New Roman" panose="02020603050405020304" pitchFamily="18" charset="0"/>
                <a:cs typeface="Vrinda" panose="020B0502040204020203" pitchFamily="34" charset="0"/>
              </a:rPr>
              <a:t>0.548 km</a:t>
            </a:r>
            <a:r>
              <a:rPr lang="en-US" sz="2000" b="0" i="0" kern="100" baseline="30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9AAA2-F482-D1E0-2CCD-81FB99B5F21E}"/>
              </a:ext>
            </a:extLst>
          </p:cNvPr>
          <p:cNvSpPr txBox="1"/>
          <p:nvPr/>
        </p:nvSpPr>
        <p:spPr>
          <a:xfrm>
            <a:off x="6354682" y="3743892"/>
            <a:ext cx="4201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57BED0-DFD0-C619-52EA-25D9C45859CF}"/>
              </a:ext>
            </a:extLst>
          </p:cNvPr>
          <p:cNvSpPr txBox="1"/>
          <p:nvPr/>
        </p:nvSpPr>
        <p:spPr>
          <a:xfrm>
            <a:off x="6856981" y="3820731"/>
            <a:ext cx="330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Instances per frame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9" name="Date Placeholder 10">
            <a:extLst>
              <a:ext uri="{FF2B5EF4-FFF2-40B4-BE49-F238E27FC236}">
                <a16:creationId xmlns:a16="http://schemas.microsoft.com/office/drawing/2014/main" id="{F1584003-B8FF-B83A-5332-AFACA781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6" name="Footer Placeholder 11">
            <a:extLst>
              <a:ext uri="{FF2B5EF4-FFF2-40B4-BE49-F238E27FC236}">
                <a16:creationId xmlns:a16="http://schemas.microsoft.com/office/drawing/2014/main" id="{1EE7EEAD-E493-314E-A258-6D2AEC0D3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0FC218E7-0D7B-E3DB-EDD7-98BECE93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13</a:t>
            </a:fld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301887-14D4-0DCB-5CE6-CD5FF4BB1F31}"/>
              </a:ext>
            </a:extLst>
          </p:cNvPr>
          <p:cNvSpPr txBox="1"/>
          <p:nvPr/>
        </p:nvSpPr>
        <p:spPr>
          <a:xfrm>
            <a:off x="3233792" y="4398998"/>
            <a:ext cx="2214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km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7751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86F88F-7682-5043-EFDD-E16BD894460F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Details (CONT’D)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241159-9CC9-E6A8-2B8C-C7A776BA7A2E}"/>
              </a:ext>
            </a:extLst>
          </p:cNvPr>
          <p:cNvSpPr txBox="1"/>
          <p:nvPr/>
        </p:nvSpPr>
        <p:spPr>
          <a:xfrm>
            <a:off x="1197487" y="1500041"/>
            <a:ext cx="94328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Attributes Details: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NGSIM dataset has 25 Attributes. Some of them described below –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001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CB57D6F-69E1-FE11-629D-D03FF12E85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02222"/>
              </p:ext>
            </p:extLst>
          </p:nvPr>
        </p:nvGraphicFramePr>
        <p:xfrm>
          <a:off x="1600464" y="2211273"/>
          <a:ext cx="8626859" cy="2082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1320">
                  <a:extLst>
                    <a:ext uri="{9D8B030D-6E8A-4147-A177-3AD203B41FA5}">
                      <a16:colId xmlns:a16="http://schemas.microsoft.com/office/drawing/2014/main" val="3660331900"/>
                    </a:ext>
                  </a:extLst>
                </a:gridCol>
                <a:gridCol w="6275539">
                  <a:extLst>
                    <a:ext uri="{9D8B030D-6E8A-4147-A177-3AD203B41FA5}">
                      <a16:colId xmlns:a16="http://schemas.microsoft.com/office/drawing/2014/main" val="2899348378"/>
                    </a:ext>
                  </a:extLst>
                </a:gridCol>
              </a:tblGrid>
              <a:tr h="41648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Attributes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Details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146014"/>
                  </a:ext>
                </a:extLst>
              </a:tr>
              <a:tr h="41648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Positional Data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represents the spatial position of an object in a frame.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50024"/>
                  </a:ext>
                </a:extLst>
              </a:tr>
              <a:tr h="41648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Motion Data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represents the speed, acceleration etc. of a vehicle.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6743092"/>
                  </a:ext>
                </a:extLst>
              </a:tr>
              <a:tr h="41648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Vehicle Information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represents the vehicle id, type, shape, heading etc.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028048"/>
                  </a:ext>
                </a:extLst>
              </a:tr>
              <a:tr h="41648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 Data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represents the timestamps of a frame capture.</a:t>
                      </a:r>
                      <a:endParaRPr lang="en-001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495193"/>
                  </a:ext>
                </a:extLst>
              </a:tr>
            </a:tbl>
          </a:graphicData>
        </a:graphic>
      </p:graphicFrame>
      <p:sp>
        <p:nvSpPr>
          <p:cNvPr id="6" name="Date Placeholder 10">
            <a:extLst>
              <a:ext uri="{FF2B5EF4-FFF2-40B4-BE49-F238E27FC236}">
                <a16:creationId xmlns:a16="http://schemas.microsoft.com/office/drawing/2014/main" id="{C49C88F8-0E79-72D1-A8C3-75DE797FEB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F67A7EBE-48F9-6BD4-C3A4-5CD249E0B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0" name="Slide Number Placeholder 12">
            <a:extLst>
              <a:ext uri="{FF2B5EF4-FFF2-40B4-BE49-F238E27FC236}">
                <a16:creationId xmlns:a16="http://schemas.microsoft.com/office/drawing/2014/main" id="{F5EE085E-046C-8749-FC43-908DF35F5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9410491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D9E8285-DC84-9406-D572-73FBC2956668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Performance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4EFF66-0412-F410-2A16-225EBC3FFDBC}"/>
              </a:ext>
            </a:extLst>
          </p:cNvPr>
          <p:cNvSpPr txBox="1"/>
          <p:nvPr/>
        </p:nvSpPr>
        <p:spPr>
          <a:xfrm>
            <a:off x="939800" y="1498600"/>
            <a:ext cx="927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We implemented the model with the NGSIM Dataset –</a:t>
            </a:r>
          </a:p>
          <a:p>
            <a:endParaRPr lang="en-001" sz="20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26A5E6-58D3-5BA4-4E08-E895A345AA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90800"/>
              </p:ext>
            </p:extLst>
          </p:nvPr>
        </p:nvGraphicFramePr>
        <p:xfrm>
          <a:off x="2195293" y="2199888"/>
          <a:ext cx="7015942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98062">
                  <a:extLst>
                    <a:ext uri="{9D8B030D-6E8A-4147-A177-3AD203B41FA5}">
                      <a16:colId xmlns:a16="http://schemas.microsoft.com/office/drawing/2014/main" val="782081513"/>
                    </a:ext>
                  </a:extLst>
                </a:gridCol>
                <a:gridCol w="2417880">
                  <a:extLst>
                    <a:ext uri="{9D8B030D-6E8A-4147-A177-3AD203B41FA5}">
                      <a16:colId xmlns:a16="http://schemas.microsoft.com/office/drawing/2014/main" val="4021556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Average Displacement Error (ADE)</a:t>
                      </a:r>
                      <a:endParaRPr lang="en-001" sz="20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2.86164</a:t>
                      </a:r>
                      <a:endParaRPr lang="en-001" sz="20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094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Final Displacement Error (FDE)</a:t>
                      </a:r>
                      <a:endParaRPr lang="en-001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5.19008</a:t>
                      </a:r>
                      <a:endParaRPr lang="en-001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40742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66EE8D0-1F44-1F74-7864-15526721BE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961807"/>
              </p:ext>
            </p:extLst>
          </p:nvPr>
        </p:nvGraphicFramePr>
        <p:xfrm>
          <a:off x="2211137" y="3778997"/>
          <a:ext cx="7015942" cy="153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7971">
                  <a:extLst>
                    <a:ext uri="{9D8B030D-6E8A-4147-A177-3AD203B41FA5}">
                      <a16:colId xmlns:a16="http://schemas.microsoft.com/office/drawing/2014/main" val="1216856576"/>
                    </a:ext>
                  </a:extLst>
                </a:gridCol>
                <a:gridCol w="3507971">
                  <a:extLst>
                    <a:ext uri="{9D8B030D-6E8A-4147-A177-3AD203B41FA5}">
                      <a16:colId xmlns:a16="http://schemas.microsoft.com/office/drawing/2014/main" val="15417697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TimesNewRomanPS-BoldMT"/>
                        </a:rPr>
                        <a:t>Operation </a:t>
                      </a:r>
                      <a:endParaRPr lang="en-US" sz="3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TimesNewRomanPS-BoldMT"/>
                        </a:rPr>
                        <a:t>Value (s)</a:t>
                      </a:r>
                      <a:endParaRPr lang="en-US" sz="32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5598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Data Loading Time </a:t>
                      </a:r>
                      <a:endParaRPr lang="en-US" sz="32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0.418</a:t>
                      </a:r>
                      <a:endParaRPr lang="en-001" sz="32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114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Training Time </a:t>
                      </a:r>
                      <a:endParaRPr lang="en-00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18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30961.05</a:t>
                      </a:r>
                      <a:endParaRPr lang="en-00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967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Testing Time </a:t>
                      </a:r>
                      <a:endParaRPr lang="en-00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001" sz="1800" b="0" i="0" dirty="0">
                          <a:solidFill>
                            <a:srgbClr val="000000"/>
                          </a:solidFill>
                          <a:effectLst/>
                          <a:latin typeface="TimesNewRomanPSMT"/>
                        </a:rPr>
                        <a:t>119.77</a:t>
                      </a:r>
                      <a:endParaRPr lang="en-00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766501"/>
                  </a:ext>
                </a:extLst>
              </a:tr>
            </a:tbl>
          </a:graphicData>
        </a:graphic>
      </p:graphicFrame>
      <p:sp>
        <p:nvSpPr>
          <p:cNvPr id="4" name="Date Placeholder 10">
            <a:extLst>
              <a:ext uri="{FF2B5EF4-FFF2-40B4-BE49-F238E27FC236}">
                <a16:creationId xmlns:a16="http://schemas.microsoft.com/office/drawing/2014/main" id="{BEBDD39E-23F4-260D-C0AB-D1A5B4E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CED1A501-49FE-4646-0BEB-2250A2B4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1605543C-6A14-849A-01D0-2E8512DD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927660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F6F54AC-71DF-FD86-2506-7EB2C7EC6D1C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Performance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39D9B4-C701-DCE5-CF64-05FBB846AF0D}"/>
              </a:ext>
            </a:extLst>
          </p:cNvPr>
          <p:cNvSpPr txBox="1"/>
          <p:nvPr/>
        </p:nvSpPr>
        <p:spPr>
          <a:xfrm>
            <a:off x="751910" y="1164532"/>
            <a:ext cx="927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Average Training Loss vs Epoch Curve –</a:t>
            </a:r>
          </a:p>
        </p:txBody>
      </p:sp>
      <p:pic>
        <p:nvPicPr>
          <p:cNvPr id="10" name="Picture 9" descr="A graph with a line graph&#10;&#10;Description automatically generated">
            <a:extLst>
              <a:ext uri="{FF2B5EF4-FFF2-40B4-BE49-F238E27FC236}">
                <a16:creationId xmlns:a16="http://schemas.microsoft.com/office/drawing/2014/main" id="{B03730CE-010D-10BF-79D7-81E7C4EC5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794" y="1759021"/>
            <a:ext cx="7938411" cy="33399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3DDBCF-8F58-34B9-700D-A69D861FD9C1}"/>
              </a:ext>
            </a:extLst>
          </p:cNvPr>
          <p:cNvSpPr txBox="1"/>
          <p:nvPr/>
        </p:nvSpPr>
        <p:spPr>
          <a:xfrm>
            <a:off x="3798919" y="5440827"/>
            <a:ext cx="418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- : Average Training Loss vs Epoch Curve.</a:t>
            </a:r>
            <a:endParaRPr lang="en-001" sz="1600" dirty="0"/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342BDAE9-A976-3C03-94F0-9A5267C4E5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288B5818-74C5-0B66-4FF5-91DB2DB45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68E247AA-8A79-62CC-9223-7F47D54E5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16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6339954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FB0AF9-3AEE-55BD-D61E-2B237E5A7268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Performance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6B21D0-4ED7-F212-ABF2-47CBC332DEC9}"/>
              </a:ext>
            </a:extLst>
          </p:cNvPr>
          <p:cNvSpPr txBox="1"/>
          <p:nvPr/>
        </p:nvSpPr>
        <p:spPr>
          <a:xfrm>
            <a:off x="789488" y="1109773"/>
            <a:ext cx="927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Average Validating  Loss vs Epoch Curve –</a:t>
            </a:r>
          </a:p>
        </p:txBody>
      </p:sp>
      <p:pic>
        <p:nvPicPr>
          <p:cNvPr id="10" name="Picture 9" descr="A graph with red lines&#10;&#10;Description automatically generated">
            <a:extLst>
              <a:ext uri="{FF2B5EF4-FFF2-40B4-BE49-F238E27FC236}">
                <a16:creationId xmlns:a16="http://schemas.microsoft.com/office/drawing/2014/main" id="{408945E9-DFEA-0E50-D8FC-2375FD0E9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616" y="1782086"/>
            <a:ext cx="7828767" cy="32938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05C59C-C825-8578-F1F4-0152AF4A7FEE}"/>
              </a:ext>
            </a:extLst>
          </p:cNvPr>
          <p:cNvSpPr txBox="1"/>
          <p:nvPr/>
        </p:nvSpPr>
        <p:spPr>
          <a:xfrm>
            <a:off x="3795546" y="5408453"/>
            <a:ext cx="4383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- : Average Validating Loss vs Epoch Curve.</a:t>
            </a:r>
            <a:endParaRPr lang="en-001" sz="1600" dirty="0"/>
          </a:p>
        </p:txBody>
      </p:sp>
      <p:sp>
        <p:nvSpPr>
          <p:cNvPr id="12" name="Date Placeholder 10">
            <a:extLst>
              <a:ext uri="{FF2B5EF4-FFF2-40B4-BE49-F238E27FC236}">
                <a16:creationId xmlns:a16="http://schemas.microsoft.com/office/drawing/2014/main" id="{223283E7-4C1E-48C5-94D5-8C202BB673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3ABD6197-D3F9-BB34-AF2D-5F5F010F8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B774DC64-822D-D3A5-688A-D27F877F3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7493469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0D3589E-296F-7BF0-8D9A-24A7C729C9AC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Performance Analysis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808CFC5-586F-AB29-2F67-F9C828454E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076601"/>
              </p:ext>
            </p:extLst>
          </p:nvPr>
        </p:nvGraphicFramePr>
        <p:xfrm>
          <a:off x="2057052" y="2348049"/>
          <a:ext cx="741262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0875">
                  <a:extLst>
                    <a:ext uri="{9D8B030D-6E8A-4147-A177-3AD203B41FA5}">
                      <a16:colId xmlns:a16="http://schemas.microsoft.com/office/drawing/2014/main" val="3609762751"/>
                    </a:ext>
                  </a:extLst>
                </a:gridCol>
                <a:gridCol w="2470875">
                  <a:extLst>
                    <a:ext uri="{9D8B030D-6E8A-4147-A177-3AD203B41FA5}">
                      <a16:colId xmlns:a16="http://schemas.microsoft.com/office/drawing/2014/main" val="745986617"/>
                    </a:ext>
                  </a:extLst>
                </a:gridCol>
                <a:gridCol w="2470875">
                  <a:extLst>
                    <a:ext uri="{9D8B030D-6E8A-4147-A177-3AD203B41FA5}">
                      <a16:colId xmlns:a16="http://schemas.microsoft.com/office/drawing/2014/main" val="148408787"/>
                    </a:ext>
                  </a:extLst>
                </a:gridCol>
              </a:tblGrid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ADE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FDE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0452094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RNN-ED [7]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6.86 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10.02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2775948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S-LSTM [8]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5.73 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9.58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3619965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S-GAN [9]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5.16 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9.42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3700122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CS-LSTM [10]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7.25 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10.05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3243209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TraPHic</a:t>
                      </a:r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[4]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5.63 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0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9.91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2562521"/>
                  </a:ext>
                </a:extLst>
              </a:tr>
              <a:tr h="391074">
                <a:tc>
                  <a:txBody>
                    <a:bodyPr/>
                    <a:lstStyle/>
                    <a:p>
                      <a:pPr algn="ctr"/>
                      <a:r>
                        <a:rPr lang="en-US" sz="20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 Model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2.86 </a:t>
                      </a:r>
                      <a:endParaRPr lang="en-001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001" sz="20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5.19</a:t>
                      </a:r>
                      <a:endParaRPr lang="en-001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089790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B831124-1ED3-E96B-2608-90C69901C239}"/>
              </a:ext>
            </a:extLst>
          </p:cNvPr>
          <p:cNvSpPr txBox="1"/>
          <p:nvPr/>
        </p:nvSpPr>
        <p:spPr>
          <a:xfrm>
            <a:off x="939800" y="1498600"/>
            <a:ext cx="927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/>
              <a:t>Comparison of previous works with our model using NGSIM dataset –</a:t>
            </a:r>
          </a:p>
        </p:txBody>
      </p:sp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A1210F12-8D18-119F-BD37-CE0AF0BDD3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FD27275C-AB37-839D-48BB-70034E963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0" name="Slide Number Placeholder 12">
            <a:extLst>
              <a:ext uri="{FF2B5EF4-FFF2-40B4-BE49-F238E27FC236}">
                <a16:creationId xmlns:a16="http://schemas.microsoft.com/office/drawing/2014/main" id="{C2D6D932-F99E-04E5-440C-4ACAC9172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0225852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7A449B-F829-9395-A2EF-E2F0B706749A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26C3B3-FF60-D2D6-FE5A-423DCC820AF7}"/>
              </a:ext>
            </a:extLst>
          </p:cNvPr>
          <p:cNvSpPr txBox="1"/>
          <p:nvPr/>
        </p:nvSpPr>
        <p:spPr>
          <a:xfrm>
            <a:off x="1097281" y="1175059"/>
            <a:ext cx="10115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our study presents a novel trajectory forecasting model tailored to the NGSIM dataset. Leveraging a custom-designed GRU-CNN architecture, we achieved promising results on trajectory forecasting, which is helpful for autonomous vehicle or advance driver assistance system.</a:t>
            </a:r>
            <a:endParaRPr lang="en-001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900817-8D5A-91A8-762F-1C5298574843}"/>
              </a:ext>
            </a:extLst>
          </p:cNvPr>
          <p:cNvSpPr txBox="1"/>
          <p:nvPr/>
        </p:nvSpPr>
        <p:spPr>
          <a:xfrm>
            <a:off x="1346374" y="2868254"/>
            <a:ext cx="9474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GRU for temporal dependency analysis and CNN for capturing dynamic driver behavior and turning radius.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batch normalization and dropout for reduce overfitting.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Evaluated our model against existing methodologies, showcasing superior performance metrics.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001" sz="2400" dirty="0"/>
          </a:p>
        </p:txBody>
      </p:sp>
      <p:sp>
        <p:nvSpPr>
          <p:cNvPr id="4" name="Date Placeholder 10">
            <a:extLst>
              <a:ext uri="{FF2B5EF4-FFF2-40B4-BE49-F238E27FC236}">
                <a16:creationId xmlns:a16="http://schemas.microsoft.com/office/drawing/2014/main" id="{5CC17075-5387-A8C1-E3DF-FB30BCAD90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9E3DD369-F511-DD4E-C1B5-FEB4F3CA7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181EBE07-3364-1160-6092-E62DCA142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19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8287990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83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3F461C4-2421-4ACF-85A5-09B4BC3A3153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4A8CBD-32EF-4B08-99FE-0ABA4998291A}"/>
              </a:ext>
            </a:extLst>
          </p:cNvPr>
          <p:cNvSpPr txBox="1"/>
          <p:nvPr/>
        </p:nvSpPr>
        <p:spPr>
          <a:xfrm>
            <a:off x="1426754" y="1390696"/>
            <a:ext cx="74398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9100" lvl="0" indent="-285750">
              <a:buClr>
                <a:schemeClr val="dk1"/>
              </a:buClr>
              <a:buSzPts val="1500"/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Introduction 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Literature Review 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Challenges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Objectives</a:t>
            </a:r>
          </a:p>
          <a:p>
            <a:pPr marL="45720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Methodology  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Dataset Details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Results &amp; Performance Analysis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Conclusion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Limitations &amp; Future Work</a:t>
            </a:r>
          </a:p>
          <a:p>
            <a:pPr marL="457200" lvl="0" indent="-323850">
              <a:buClr>
                <a:schemeClr val="dk1"/>
              </a:buClr>
              <a:buSzPts val="1500"/>
              <a:buFont typeface="Georgia"/>
              <a:buChar char="❏"/>
            </a:pPr>
            <a:r>
              <a:rPr lang="en-US" sz="2400" dirty="0">
                <a:solidFill>
                  <a:schemeClr val="dk1"/>
                </a:solidFill>
                <a:latin typeface="Times New Roman" panose="02020603050405020304" pitchFamily="18" charset="0"/>
                <a:ea typeface="Georgia"/>
                <a:cs typeface="Times New Roman" panose="02020603050405020304" pitchFamily="18" charset="0"/>
                <a:sym typeface="Georgia"/>
              </a:rPr>
              <a:t>References</a:t>
            </a:r>
          </a:p>
        </p:txBody>
      </p:sp>
      <p:sp>
        <p:nvSpPr>
          <p:cNvPr id="4" name="Date Placeholder 10">
            <a:extLst>
              <a:ext uri="{FF2B5EF4-FFF2-40B4-BE49-F238E27FC236}">
                <a16:creationId xmlns:a16="http://schemas.microsoft.com/office/drawing/2014/main" id="{2F465C29-91D2-7224-E802-E7DF050B67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7" name="Footer Placeholder 11">
            <a:extLst>
              <a:ext uri="{FF2B5EF4-FFF2-40B4-BE49-F238E27FC236}">
                <a16:creationId xmlns:a16="http://schemas.microsoft.com/office/drawing/2014/main" id="{CAA11069-F28C-3343-D385-6179311CD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C7DECE9A-C9E9-D73D-94F6-CC01A58B7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26548704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C50BD5A-6330-39F2-B6F5-E2255F50A23A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&amp; Future Work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FBD344-38CB-E419-CE1F-D4304BCC4253}"/>
              </a:ext>
            </a:extLst>
          </p:cNvPr>
          <p:cNvSpPr/>
          <p:nvPr/>
        </p:nvSpPr>
        <p:spPr>
          <a:xfrm>
            <a:off x="1247616" y="1651319"/>
            <a:ext cx="9775288" cy="1436556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solidFill>
                  <a:schemeClr val="tx1"/>
                </a:solidFill>
              </a:rPr>
              <a:t>Our Model outperform in dense heterogeneous traffic scenarios, but limiting its effectiveness in sparse or homogeneous traffic conditions. So in future a more generalized model can be develop. 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E4519B4-C6CD-84E9-74B5-E4E85FB732E7}"/>
              </a:ext>
            </a:extLst>
          </p:cNvPr>
          <p:cNvSpPr/>
          <p:nvPr/>
        </p:nvSpPr>
        <p:spPr>
          <a:xfrm>
            <a:off x="1247616" y="3770125"/>
            <a:ext cx="9775288" cy="101481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Acknowledging the limitations of the NGSIM dataset, future work may involve utilizing datasets with higher density and greater heterogeneity.</a:t>
            </a:r>
            <a:endParaRPr lang="en-001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C7A6C809-7299-2D7D-7F6D-3146B83DD1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F57D5600-8D9A-885B-1615-7E88791D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5414E007-4149-DBBA-2CD7-4EFFF7A68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20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82481846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BC9900-B242-CBD7-59FB-C9C292917987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ED69FC-729C-1AFE-CD37-7E584480C99F}"/>
              </a:ext>
            </a:extLst>
          </p:cNvPr>
          <p:cNvSpPr txBox="1"/>
          <p:nvPr/>
        </p:nvSpPr>
        <p:spPr>
          <a:xfrm>
            <a:off x="1070308" y="827223"/>
            <a:ext cx="1048787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"Isometric city crossroad with cars, road intersection, traffic jam, urban downtown street with transport and people" [Online]. Available: https://c8.alamy.com/comp/2GDM3KX/isometric-city-crossroad-with-cars-road-intersection-traffic-jam-urban-downtown-street-with-transport-and-people-vector-illustration-public-and-private-transport-in-residential-area. [Accessed: April 20, 2024].</a:t>
            </a:r>
          </a:p>
          <a:p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Y. Ma, X. Zhu, S. Zhang, R. Yang, W. Wang, and D.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Manocha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“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Trafficpredict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: Trajectory prediction for heterogeneous traffic-agents,”</a:t>
            </a: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C. Dong, Y. Chen, and J. Dolan, “Interactive trajectory prediction for autonomous driving via recurrent meta induction neural network,” pp. 1212–1217.</a:t>
            </a: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R. Chandra, U. Bhattacharya, A. Bera, and D.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Manocha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“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Traphic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: Trajectory prediction in dense and heterogeneous traffic using weighted interactions,” in </a:t>
            </a:r>
            <a:r>
              <a:rPr lang="en-US" sz="1800" b="0" i="1" dirty="0">
                <a:solidFill>
                  <a:srgbClr val="000000"/>
                </a:solidFill>
                <a:effectLst/>
                <a:latin typeface="TimesNewRomanPS-ItalicMT"/>
              </a:rPr>
              <a:t>Proceedings of the IEEE Conference on Computer Vision and Pattern Recognition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pp. 8483–8492.</a:t>
            </a: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“Next Generation Simulation (NGSIM) Open Data.” Accessed on: April 20, 2024.</a:t>
            </a:r>
            <a:br>
              <a:rPr lang="en-US" dirty="0"/>
            </a:br>
            <a:endParaRPr lang="en-US" dirty="0"/>
          </a:p>
          <a:p>
            <a:r>
              <a:rPr lang="en-US" dirty="0"/>
              <a:t>"</a:t>
            </a:r>
            <a:r>
              <a:rPr lang="en-US" dirty="0" err="1"/>
              <a:t>ApolloScape</a:t>
            </a:r>
            <a:r>
              <a:rPr lang="en-US" dirty="0"/>
              <a:t> Trajectory Dataset" [Online]. Available: https://apolloscape.auto/trajectory.html#to_download_href. [Accessed: April 20, 2024].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731629-DF7D-FA9A-0AD8-45106FB51812}"/>
              </a:ext>
            </a:extLst>
          </p:cNvPr>
          <p:cNvSpPr txBox="1"/>
          <p:nvPr/>
        </p:nvSpPr>
        <p:spPr>
          <a:xfrm>
            <a:off x="633818" y="827223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[1]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4986B3-1C25-C5DD-9433-1F73A2FB4910}"/>
              </a:ext>
            </a:extLst>
          </p:cNvPr>
          <p:cNvSpPr txBox="1"/>
          <p:nvPr/>
        </p:nvSpPr>
        <p:spPr>
          <a:xfrm>
            <a:off x="635906" y="2207171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[2]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E3AF43-BC34-E869-D8D8-A7ED4E90E432}"/>
              </a:ext>
            </a:extLst>
          </p:cNvPr>
          <p:cNvSpPr txBox="1"/>
          <p:nvPr/>
        </p:nvSpPr>
        <p:spPr>
          <a:xfrm>
            <a:off x="637994" y="3035975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[3]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DF9883-4D6A-79EF-BBDE-0AE6B1DDB572}"/>
              </a:ext>
            </a:extLst>
          </p:cNvPr>
          <p:cNvSpPr txBox="1"/>
          <p:nvPr/>
        </p:nvSpPr>
        <p:spPr>
          <a:xfrm>
            <a:off x="640082" y="3864779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[4]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1670AA-9636-E863-09E4-A6160DFC5150}"/>
              </a:ext>
            </a:extLst>
          </p:cNvPr>
          <p:cNvSpPr txBox="1"/>
          <p:nvPr/>
        </p:nvSpPr>
        <p:spPr>
          <a:xfrm>
            <a:off x="642170" y="4931577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[5]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F3EEED-1C9A-0DC1-79D8-BEA7AB5C4C88}"/>
              </a:ext>
            </a:extLst>
          </p:cNvPr>
          <p:cNvSpPr txBox="1"/>
          <p:nvPr/>
        </p:nvSpPr>
        <p:spPr>
          <a:xfrm>
            <a:off x="644258" y="5497335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[6]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4" name="Date Placeholder 10">
            <a:extLst>
              <a:ext uri="{FF2B5EF4-FFF2-40B4-BE49-F238E27FC236}">
                <a16:creationId xmlns:a16="http://schemas.microsoft.com/office/drawing/2014/main" id="{5C98B760-439E-7567-3F89-0FB625C356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5" name="Footer Placeholder 11">
            <a:extLst>
              <a:ext uri="{FF2B5EF4-FFF2-40B4-BE49-F238E27FC236}">
                <a16:creationId xmlns:a16="http://schemas.microsoft.com/office/drawing/2014/main" id="{84568BC1-481C-D3AB-9AE6-E1D5D3CF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5C07C999-5071-B4A1-71F9-BA77527F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21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6191693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BC9900-B242-CBD7-59FB-C9C292917987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ED69FC-729C-1AFE-CD37-7E584480C99F}"/>
              </a:ext>
            </a:extLst>
          </p:cNvPr>
          <p:cNvSpPr txBox="1"/>
          <p:nvPr/>
        </p:nvSpPr>
        <p:spPr>
          <a:xfrm>
            <a:off x="1070308" y="827223"/>
            <a:ext cx="104878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D.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Britz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A. Goldie, M.-T. Luong, and Q. Le, “Massive exploration of neural machine translation architectures,”.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A.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Alahi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K. Goel, V. Ramanathan, A.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Robicquet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L. Fei-Fei, and S. Savarese, “Social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lstm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: Human trajectory prediction in crowded spaces,”</a:t>
            </a:r>
            <a:r>
              <a:rPr lang="en-US" dirty="0"/>
              <a:t> 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A. Gupta, J. Johnson, L. Fei-Fei, S. Savarese, and A.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Alahi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, “Social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TimesNewRomanPSMT"/>
              </a:rPr>
              <a:t>gan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: Socially acceptable trajectories with generative adversarial networks,”</a:t>
            </a:r>
            <a:r>
              <a:rPr lang="en-US" dirty="0"/>
              <a:t>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.</a:t>
            </a:r>
            <a:br>
              <a:rPr lang="en-US" dirty="0"/>
            </a:br>
            <a:endParaRPr lang="en-US" dirty="0"/>
          </a:p>
          <a:p>
            <a:r>
              <a:rPr lang="en-US" sz="1800" b="0" i="0" dirty="0">
                <a:solidFill>
                  <a:srgbClr val="000000"/>
                </a:solidFill>
                <a:effectLst/>
                <a:latin typeface="TimesNewRomanPSMT"/>
              </a:rPr>
              <a:t>N. Deo and M. M. Trivedi, “Convolutional social pooling for vehicle trajectory prediction,”.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731629-DF7D-FA9A-0AD8-45106FB51812}"/>
              </a:ext>
            </a:extLst>
          </p:cNvPr>
          <p:cNvSpPr txBox="1"/>
          <p:nvPr/>
        </p:nvSpPr>
        <p:spPr>
          <a:xfrm>
            <a:off x="633818" y="827223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[7]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4986B3-1C25-C5DD-9433-1F73A2FB4910}"/>
              </a:ext>
            </a:extLst>
          </p:cNvPr>
          <p:cNvSpPr txBox="1"/>
          <p:nvPr/>
        </p:nvSpPr>
        <p:spPr>
          <a:xfrm>
            <a:off x="635906" y="1380455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[8]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E3AF43-BC34-E869-D8D8-A7ED4E90E432}"/>
              </a:ext>
            </a:extLst>
          </p:cNvPr>
          <p:cNvSpPr txBox="1"/>
          <p:nvPr/>
        </p:nvSpPr>
        <p:spPr>
          <a:xfrm>
            <a:off x="637994" y="2484831"/>
            <a:ext cx="48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[9]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DF9883-4D6A-79EF-BBDE-0AE6B1DDB572}"/>
              </a:ext>
            </a:extLst>
          </p:cNvPr>
          <p:cNvSpPr txBox="1"/>
          <p:nvPr/>
        </p:nvSpPr>
        <p:spPr>
          <a:xfrm>
            <a:off x="627555" y="3288583"/>
            <a:ext cx="587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Vrinda" panose="020B0502040204020203" pitchFamily="34" charset="0"/>
              </a:rPr>
              <a:t>[10]</a:t>
            </a:r>
            <a:endParaRPr lang="en-001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Vrinda" panose="020B0502040204020203" pitchFamily="34" charset="0"/>
            </a:endParaRPr>
          </a:p>
        </p:txBody>
      </p:sp>
      <p:sp>
        <p:nvSpPr>
          <p:cNvPr id="14" name="Date Placeholder 10">
            <a:extLst>
              <a:ext uri="{FF2B5EF4-FFF2-40B4-BE49-F238E27FC236}">
                <a16:creationId xmlns:a16="http://schemas.microsoft.com/office/drawing/2014/main" id="{5C98B760-439E-7567-3F89-0FB625C356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5" name="Footer Placeholder 11">
            <a:extLst>
              <a:ext uri="{FF2B5EF4-FFF2-40B4-BE49-F238E27FC236}">
                <a16:creationId xmlns:a16="http://schemas.microsoft.com/office/drawing/2014/main" id="{84568BC1-481C-D3AB-9AE6-E1D5D3CF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5C07C999-5071-B4A1-71F9-BA77527F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90175146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352F35A-3CB1-954E-CF0F-B7BE140D89ED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33B2D2-CF8C-8E5F-2BC9-66053261767E}"/>
              </a:ext>
            </a:extLst>
          </p:cNvPr>
          <p:cNvSpPr txBox="1"/>
          <p:nvPr/>
        </p:nvSpPr>
        <p:spPr>
          <a:xfrm>
            <a:off x="3386671" y="2409039"/>
            <a:ext cx="76025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Thank You</a:t>
            </a:r>
            <a:endParaRPr lang="en-001" sz="9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79BD48CC-4D84-20DF-918A-604CC3C9AF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7077BFE3-B7E4-DB30-DFE6-1F1AE5038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0BD8EAD3-C50E-9667-F873-99CB85DD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79293435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B0F4144-DBA9-EC5F-E413-409BFFBAE50E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FE0827-3D19-7C21-F466-BBE437229B94}"/>
              </a:ext>
            </a:extLst>
          </p:cNvPr>
          <p:cNvSpPr txBox="1"/>
          <p:nvPr/>
        </p:nvSpPr>
        <p:spPr>
          <a:xfrm>
            <a:off x="4076730" y="2412260"/>
            <a:ext cx="415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Q &amp; A</a:t>
            </a:r>
            <a:endParaRPr lang="en-001" sz="9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03C659BE-CED0-268A-6154-02999611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C8049FD7-2967-0301-F4F5-7BFD71A68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E71DA28E-B368-D5AE-F110-C36583C26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24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004363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E43483-A08F-C38A-06D6-6D1BBE613566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462923-4CA7-1815-E915-5D4685AE5AC2}"/>
              </a:ext>
            </a:extLst>
          </p:cNvPr>
          <p:cNvSpPr txBox="1"/>
          <p:nvPr/>
        </p:nvSpPr>
        <p:spPr>
          <a:xfrm>
            <a:off x="382461" y="1018673"/>
            <a:ext cx="114002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Trajectory refers to a path that a vehicle moves through space over time.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of an autonomous vehicle, trajectory not only the route but also it’s motion—speed, acceleration, and direction etc.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DBFC37-95F7-DBB1-AB0A-C381A48D7B33}"/>
              </a:ext>
            </a:extLst>
          </p:cNvPr>
          <p:cNvSpPr txBox="1"/>
          <p:nvPr/>
        </p:nvSpPr>
        <p:spPr>
          <a:xfrm>
            <a:off x="3989355" y="5432342"/>
            <a:ext cx="418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 – 1: Some Trajectories of Various Vehicle [7].</a:t>
            </a:r>
            <a:endParaRPr lang="en-001" sz="1600" dirty="0"/>
          </a:p>
        </p:txBody>
      </p:sp>
      <p:pic>
        <p:nvPicPr>
          <p:cNvPr id="4" name="Picture 3" descr="A car and bicycle in front of a building&#10;&#10;Description automatically generated">
            <a:extLst>
              <a:ext uri="{FF2B5EF4-FFF2-40B4-BE49-F238E27FC236}">
                <a16:creationId xmlns:a16="http://schemas.microsoft.com/office/drawing/2014/main" id="{D4509A06-45C0-7393-17BF-050FE1493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355" y="3074946"/>
            <a:ext cx="3562832" cy="2007062"/>
          </a:xfrm>
          <a:prstGeom prst="rect">
            <a:avLst/>
          </a:prstGeom>
        </p:spPr>
      </p:pic>
      <p:pic>
        <p:nvPicPr>
          <p:cNvPr id="6" name="Picture 5" descr="A group of people on a road&#10;&#10;Description automatically generated">
            <a:extLst>
              <a:ext uri="{FF2B5EF4-FFF2-40B4-BE49-F238E27FC236}">
                <a16:creationId xmlns:a16="http://schemas.microsoft.com/office/drawing/2014/main" id="{57EC4594-FFDD-0B5D-0B31-51BE3D1A0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133" y="3074946"/>
            <a:ext cx="3562832" cy="2007062"/>
          </a:xfrm>
          <a:prstGeom prst="rect">
            <a:avLst/>
          </a:prstGeom>
        </p:spPr>
      </p:pic>
      <p:sp>
        <p:nvSpPr>
          <p:cNvPr id="8" name="Date Placeholder 10">
            <a:extLst>
              <a:ext uri="{FF2B5EF4-FFF2-40B4-BE49-F238E27FC236}">
                <a16:creationId xmlns:a16="http://schemas.microsoft.com/office/drawing/2014/main" id="{B441A1C3-FE71-7954-6A8E-8AD864D7A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808BD802-A088-3B54-A08B-1D69A3BC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B4AFB0D-75CC-7638-B973-9FB1D59C8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4423182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7999A98-CD73-E886-AD8C-CC791524F172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(CONT’D)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BACE9D-AFAD-1F63-1AE2-B809B33B6FAE}"/>
              </a:ext>
            </a:extLst>
          </p:cNvPr>
          <p:cNvSpPr txBox="1"/>
          <p:nvPr/>
        </p:nvSpPr>
        <p:spPr>
          <a:xfrm>
            <a:off x="669844" y="1161584"/>
            <a:ext cx="10446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Mixed traffic environment consists of different types of road users, such as pedestrians, bicycles, motorcycles, cars, and buses, share the same space and interact with each other.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B09CDA-9D77-01A7-BB20-CAE79853F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598" y="2419931"/>
            <a:ext cx="4822804" cy="3224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172166-3D87-C10E-2D46-15DAE3690CDC}"/>
              </a:ext>
            </a:extLst>
          </p:cNvPr>
          <p:cNvSpPr txBox="1"/>
          <p:nvPr/>
        </p:nvSpPr>
        <p:spPr>
          <a:xfrm>
            <a:off x="4433851" y="5713421"/>
            <a:ext cx="418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 – 2: Mixed Traffic Environment [1].</a:t>
            </a:r>
            <a:endParaRPr lang="en-001" sz="1600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63D5C4FE-5DB8-F661-92DA-D1D58576F6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A73AAC6B-1B1A-07E3-2B19-3F8C88476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D3C5D0F0-6FEC-9D92-E760-6DE8B5E36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071054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A4A6C1-A1AF-17A6-38B1-C863586E0916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AB10AA-44D7-FF1F-FE0C-B6993F92AB07}"/>
              </a:ext>
            </a:extLst>
          </p:cNvPr>
          <p:cNvSpPr txBox="1"/>
          <p:nvPr/>
        </p:nvSpPr>
        <p:spPr>
          <a:xfrm>
            <a:off x="367937" y="1045028"/>
            <a:ext cx="1145612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TrafficPredict</a:t>
            </a:r>
            <a:r>
              <a:rPr lang="en-US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Trajectory Prediction for Heterogeneous Traffic-Agents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br>
              <a:rPr lang="en-US" dirty="0"/>
            </a:br>
            <a:endParaRPr lang="en-001" dirty="0"/>
          </a:p>
        </p:txBody>
      </p:sp>
      <p:sp>
        <p:nvSpPr>
          <p:cNvPr id="14" name="Google Shape;113;p18">
            <a:extLst>
              <a:ext uri="{FF2B5EF4-FFF2-40B4-BE49-F238E27FC236}">
                <a16:creationId xmlns:a16="http://schemas.microsoft.com/office/drawing/2014/main" id="{7AC8D4F0-5B26-FE0C-13BB-2A986B6EE46A}"/>
              </a:ext>
            </a:extLst>
          </p:cNvPr>
          <p:cNvSpPr txBox="1"/>
          <p:nvPr/>
        </p:nvSpPr>
        <p:spPr>
          <a:xfrm>
            <a:off x="662318" y="2067432"/>
            <a:ext cx="11337615" cy="378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:</a:t>
            </a:r>
            <a:endParaRPr sz="2800" b="1" dirty="0">
              <a:solidFill>
                <a:srgbClr val="4C1130"/>
              </a:solidFill>
              <a:latin typeface="Times New Roman" panose="02020603050405020304" pitchFamily="18" charset="0"/>
              <a:ea typeface="Roboto" panose="02000000000000000000"/>
              <a:cs typeface="Times New Roman" panose="02020603050405020304" pitchFamily="18" charset="0"/>
              <a:sym typeface="Roboto" panose="02000000000000000000"/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sz="2000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Using previous state-of-the-art approaches in accuracy for trajectory prediction in heterogeneous traffic.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sz="2000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Offer real-time performance without assumptions about traffic conditions or the number of agents. </a:t>
            </a:r>
          </a:p>
          <a:p>
            <a:pPr marL="14605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: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sz="2000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The accuracy varies with traffic conditions and the historical data available.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sz="2000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Future improvements will consider additional constraints such as lane directions, traffic signals, and rules.</a:t>
            </a:r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643E530A-224A-08E8-3BAB-3B8D36A5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CF0ACF73-64EA-1B74-2AF4-A3C8B277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15E70F97-307E-35E0-E97B-514CC5035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829155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CD940D4-928A-9C43-1A5F-4DA01FA375A3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(CONT’D)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28868D-F014-921F-3733-44CEF809EB43}"/>
              </a:ext>
            </a:extLst>
          </p:cNvPr>
          <p:cNvSpPr txBox="1"/>
          <p:nvPr/>
        </p:nvSpPr>
        <p:spPr>
          <a:xfrm>
            <a:off x="367937" y="1045028"/>
            <a:ext cx="1145612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Interactive Trajectory Prediction for Autonomous Driving via</a:t>
            </a:r>
          </a:p>
          <a:p>
            <a:r>
              <a:rPr lang="en-US" sz="32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Recurrent Meta Program Induction Network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br>
              <a:rPr lang="en-US" dirty="0"/>
            </a:br>
            <a:endParaRPr lang="en-001" dirty="0"/>
          </a:p>
        </p:txBody>
      </p:sp>
      <p:sp>
        <p:nvSpPr>
          <p:cNvPr id="7" name="Google Shape;113;p18">
            <a:extLst>
              <a:ext uri="{FF2B5EF4-FFF2-40B4-BE49-F238E27FC236}">
                <a16:creationId xmlns:a16="http://schemas.microsoft.com/office/drawing/2014/main" id="{C5FAA50C-5316-947B-F002-711CA689C34B}"/>
              </a:ext>
            </a:extLst>
          </p:cNvPr>
          <p:cNvSpPr txBox="1"/>
          <p:nvPr/>
        </p:nvSpPr>
        <p:spPr>
          <a:xfrm>
            <a:off x="662318" y="2119684"/>
            <a:ext cx="11068127" cy="3970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 :</a:t>
            </a:r>
            <a:endParaRPr sz="2800" b="1" dirty="0">
              <a:solidFill>
                <a:srgbClr val="4C1130"/>
              </a:solidFill>
              <a:latin typeface="Times New Roman" panose="02020603050405020304" pitchFamily="18" charset="0"/>
              <a:ea typeface="Roboto" panose="02000000000000000000"/>
              <a:cs typeface="Times New Roman" panose="02020603050405020304" pitchFamily="18" charset="0"/>
              <a:sym typeface="Roboto" panose="02000000000000000000"/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Here, behavior estimation based on historical observation of all related cars including the target car and surrounding cars.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Also achieving lower mean error rates in trajectory prediction for both longitudinal and lateral directions.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: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Future developments are needed for a more advanced generator and observer structure to further reduce prediction errors and to extend the framework to more general scenarios, such as turns at intersections and highway merging.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E7DF0B8-A525-0FC9-7CCF-81C3C031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761C93D4-0458-9058-0035-BD5C2839D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2C3FAA3-A28C-D22A-3380-3EA5A0977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6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5143558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F1785A0-B7C1-2434-77F6-9776A410A8F5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 (CONT’D)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C5A6A-A26A-8E1F-610A-EC0E49B1CE03}"/>
              </a:ext>
            </a:extLst>
          </p:cNvPr>
          <p:cNvSpPr txBox="1"/>
          <p:nvPr/>
        </p:nvSpPr>
        <p:spPr>
          <a:xfrm>
            <a:off x="367937" y="1045028"/>
            <a:ext cx="1145612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TraPHic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Trajectory Prediction in Dense and Heterogeneous Traffic Using Weighted Interactions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br>
              <a:rPr lang="en-US" dirty="0"/>
            </a:br>
            <a:endParaRPr lang="en-001" dirty="0"/>
          </a:p>
        </p:txBody>
      </p:sp>
      <p:sp>
        <p:nvSpPr>
          <p:cNvPr id="8" name="Google Shape;113;p18">
            <a:extLst>
              <a:ext uri="{FF2B5EF4-FFF2-40B4-BE49-F238E27FC236}">
                <a16:creationId xmlns:a16="http://schemas.microsoft.com/office/drawing/2014/main" id="{A8239056-0F4B-AD3D-DF78-24A22AB09E78}"/>
              </a:ext>
            </a:extLst>
          </p:cNvPr>
          <p:cNvSpPr txBox="1"/>
          <p:nvPr/>
        </p:nvSpPr>
        <p:spPr>
          <a:xfrm>
            <a:off x="662319" y="2230807"/>
            <a:ext cx="10867362" cy="2723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 :</a:t>
            </a:r>
            <a:endParaRPr sz="2800" b="1" dirty="0">
              <a:solidFill>
                <a:srgbClr val="4C1130"/>
              </a:solidFill>
              <a:latin typeface="Times New Roman" panose="02020603050405020304" pitchFamily="18" charset="0"/>
              <a:ea typeface="Roboto" panose="02000000000000000000"/>
              <a:cs typeface="Times New Roman" panose="02020603050405020304" pitchFamily="18" charset="0"/>
              <a:sym typeface="Roboto" panose="02000000000000000000"/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It is LSTM-CNN based hybrid network, where consider the fast moving vehicle by increase their weights.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lang="en-GB" sz="2800" b="1" dirty="0">
                <a:solidFill>
                  <a:srgbClr val="4C1130"/>
                </a:solidFill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: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It is designed for dense heterogeneous traffic scenarios, it is not effective for sparse traffic.</a:t>
            </a: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 panose="02000000000000000000"/>
              <a:buChar char="➢"/>
            </a:pPr>
            <a:r>
              <a:rPr lang="en-US" dirty="0">
                <a:latin typeface="Times New Roman" panose="02020603050405020304" pitchFamily="18" charset="0"/>
                <a:ea typeface="Roboto" panose="02000000000000000000"/>
                <a:cs typeface="Times New Roman" panose="02020603050405020304" pitchFamily="18" charset="0"/>
                <a:sym typeface="Roboto" panose="02000000000000000000"/>
              </a:rPr>
              <a:t>Here, do not use any batch normalization and dropout.</a:t>
            </a:r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78FD1965-E820-C4D4-9E02-8D09201D49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A67A84B3-82D6-D9FC-A15C-540CB6431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7879B5BE-46D1-40FE-C9A4-724221D94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738351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2756E4C-C461-76C1-AED6-15EC60715135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8" name="Explosion: 8 Points 7">
            <a:extLst>
              <a:ext uri="{FF2B5EF4-FFF2-40B4-BE49-F238E27FC236}">
                <a16:creationId xmlns:a16="http://schemas.microsoft.com/office/drawing/2014/main" id="{75328686-F327-2787-B0A2-293625E484B0}"/>
              </a:ext>
            </a:extLst>
          </p:cNvPr>
          <p:cNvSpPr/>
          <p:nvPr/>
        </p:nvSpPr>
        <p:spPr>
          <a:xfrm>
            <a:off x="251173" y="840253"/>
            <a:ext cx="3473373" cy="3255758"/>
          </a:xfrm>
          <a:prstGeom prst="irregularSeal1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Work on Urban Areas Consists of Mixed Traffics</a:t>
            </a:r>
            <a:endParaRPr lang="en-001" sz="2000" b="1" dirty="0">
              <a:solidFill>
                <a:schemeClr val="tx1"/>
              </a:solidFill>
            </a:endParaRPr>
          </a:p>
        </p:txBody>
      </p:sp>
      <p:sp>
        <p:nvSpPr>
          <p:cNvPr id="9" name="Explosion: 8 Points 8">
            <a:extLst>
              <a:ext uri="{FF2B5EF4-FFF2-40B4-BE49-F238E27FC236}">
                <a16:creationId xmlns:a16="http://schemas.microsoft.com/office/drawing/2014/main" id="{CFEA23FF-1BEE-839E-DC3C-B4A317931332}"/>
              </a:ext>
            </a:extLst>
          </p:cNvPr>
          <p:cNvSpPr/>
          <p:nvPr/>
        </p:nvSpPr>
        <p:spPr>
          <a:xfrm>
            <a:off x="4365987" y="1830557"/>
            <a:ext cx="3473373" cy="3380269"/>
          </a:xfrm>
          <a:prstGeom prst="irregularSeal1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Considering Driver Dynamic Behavior and Turning Radius</a:t>
            </a:r>
            <a:endParaRPr lang="en-001" sz="2000" b="1" dirty="0">
              <a:solidFill>
                <a:schemeClr val="tx1"/>
              </a:solidFill>
            </a:endParaRPr>
          </a:p>
        </p:txBody>
      </p:sp>
      <p:sp>
        <p:nvSpPr>
          <p:cNvPr id="5" name="Explosion: 8 Points 4">
            <a:extLst>
              <a:ext uri="{FF2B5EF4-FFF2-40B4-BE49-F238E27FC236}">
                <a16:creationId xmlns:a16="http://schemas.microsoft.com/office/drawing/2014/main" id="{C086D1F6-E567-DBBB-C1CD-5513800D3075}"/>
              </a:ext>
            </a:extLst>
          </p:cNvPr>
          <p:cNvSpPr/>
          <p:nvPr/>
        </p:nvSpPr>
        <p:spPr>
          <a:xfrm>
            <a:off x="8433833" y="3270693"/>
            <a:ext cx="3213463" cy="3030582"/>
          </a:xfrm>
          <a:prstGeom prst="irregularSeal1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Reduce Prediction Error</a:t>
            </a:r>
            <a:endParaRPr lang="en-001" sz="2000" b="1" dirty="0">
              <a:solidFill>
                <a:schemeClr val="tx1"/>
              </a:solidFill>
            </a:endParaRPr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3997DF16-AE49-A770-37C6-E1A49304CC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3826FFF7-4476-621E-F11C-91DD76D8E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B06BE3A3-DB4B-1438-ECEC-C1C897F75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25844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8325008-4CFA-911E-BDD7-EDBB0569AE30}"/>
              </a:ext>
            </a:extLst>
          </p:cNvPr>
          <p:cNvSpPr/>
          <p:nvPr/>
        </p:nvSpPr>
        <p:spPr>
          <a:xfrm>
            <a:off x="0" y="0"/>
            <a:ext cx="12192000" cy="701963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02B54D-BB85-20B5-E0B4-536390376F43}"/>
              </a:ext>
            </a:extLst>
          </p:cNvPr>
          <p:cNvSpPr txBox="1"/>
          <p:nvPr/>
        </p:nvSpPr>
        <p:spPr>
          <a:xfrm>
            <a:off x="932015" y="1384787"/>
            <a:ext cx="983633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 algn="just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Deals with mixed traffic environment consists of various cars, bicycles, bikes, buses, pedestrians etc. in an urban areas.</a:t>
            </a:r>
          </a:p>
          <a:p>
            <a:pPr marL="914400" lvl="1" indent="-457200" algn="just">
              <a:buFont typeface="Wingdings" panose="05000000000000000000" pitchFamily="2" charset="2"/>
              <a:buChar char="q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Considering driver dynamic behavior and turning radius.</a:t>
            </a:r>
          </a:p>
          <a:p>
            <a:pPr lvl="1"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q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increasing the accuracy of the model is an obligatory part of my work.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001" dirty="0"/>
          </a:p>
        </p:txBody>
      </p:sp>
      <p:sp>
        <p:nvSpPr>
          <p:cNvPr id="2" name="Date Placeholder 10">
            <a:extLst>
              <a:ext uri="{FF2B5EF4-FFF2-40B4-BE49-F238E27FC236}">
                <a16:creationId xmlns:a16="http://schemas.microsoft.com/office/drawing/2014/main" id="{0AD14FBB-93C9-0DB5-E96F-D183571E3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7435" y="6432529"/>
            <a:ext cx="2472271" cy="365125"/>
          </a:xfrm>
        </p:spPr>
        <p:txBody>
          <a:bodyPr/>
          <a:lstStyle/>
          <a:p>
            <a:r>
              <a:rPr lang="en-US" sz="1600" dirty="0"/>
              <a:t>Roll No: 1803170</a:t>
            </a:r>
          </a:p>
        </p:txBody>
      </p:sp>
      <p:sp>
        <p:nvSpPr>
          <p:cNvPr id="3" name="Footer Placeholder 11">
            <a:extLst>
              <a:ext uri="{FF2B5EF4-FFF2-40B4-BE49-F238E27FC236}">
                <a16:creationId xmlns:a16="http://schemas.microsoft.com/office/drawing/2014/main" id="{9ACA83A3-5FA5-457A-76B0-765AF4578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92823" y="6459785"/>
            <a:ext cx="6118412" cy="365125"/>
          </a:xfrm>
        </p:spPr>
        <p:txBody>
          <a:bodyPr/>
          <a:lstStyle/>
          <a:p>
            <a:r>
              <a:rPr lang="en-US" sz="1400" dirty="0"/>
              <a:t>Integrative Trajectory Forecasting for Autonomous Vehicles in Mixed Traffic Environments</a:t>
            </a:r>
          </a:p>
        </p:txBody>
      </p:sp>
      <p:sp>
        <p:nvSpPr>
          <p:cNvPr id="4" name="Slide Number Placeholder 12">
            <a:extLst>
              <a:ext uri="{FF2B5EF4-FFF2-40B4-BE49-F238E27FC236}">
                <a16:creationId xmlns:a16="http://schemas.microsoft.com/office/drawing/2014/main" id="{D0F1D891-B9C7-E619-7E82-0EB83033A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32891"/>
            <a:ext cx="1312025" cy="365125"/>
          </a:xfrm>
        </p:spPr>
        <p:txBody>
          <a:bodyPr/>
          <a:lstStyle/>
          <a:p>
            <a:fld id="{DC868833-F837-46FB-9C77-09C205A3C98D}" type="slidenum">
              <a:rPr lang="en-US" sz="1800" smtClean="0"/>
              <a:t>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0026849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5420</TotalTime>
  <Words>1715</Words>
  <Application>Microsoft Office PowerPoint</Application>
  <PresentationFormat>Widescreen</PresentationFormat>
  <Paragraphs>263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Aptos</vt:lpstr>
      <vt:lpstr>Arial</vt:lpstr>
      <vt:lpstr>Calibri</vt:lpstr>
      <vt:lpstr>Calibri Light</vt:lpstr>
      <vt:lpstr>Georgia</vt:lpstr>
      <vt:lpstr>Roboto</vt:lpstr>
      <vt:lpstr>Times New Roman</vt:lpstr>
      <vt:lpstr>TimesNewRomanPS-BoldMT</vt:lpstr>
      <vt:lpstr>TimesNewRomanPS-ItalicMT</vt:lpstr>
      <vt:lpstr>TimesNewRomanPSMT</vt:lpstr>
      <vt:lpstr>Wingdings</vt:lpstr>
      <vt:lpstr>Retrospect</vt:lpstr>
      <vt:lpstr>Thesis Title: Integrative Trajectory Forecasting for Autonomous Vehicles in Mixed Traffic Environments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mLoc‑mRNA: predicting multiple sub‑cellular localization of mRNAs using random forest algorithm coupled with feature selection via elastic net</dc:title>
  <dc:creator>Rupak Chandra Bhowmick</dc:creator>
  <cp:lastModifiedBy>Nazmul Hossain Shanto</cp:lastModifiedBy>
  <cp:revision>101</cp:revision>
  <dcterms:created xsi:type="dcterms:W3CDTF">2023-03-09T08:28:36Z</dcterms:created>
  <dcterms:modified xsi:type="dcterms:W3CDTF">2024-04-29T01:26:35Z</dcterms:modified>
</cp:coreProperties>
</file>

<file path=docProps/thumbnail.jpeg>
</file>